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2"/>
  </p:notesMasterIdLst>
  <p:handoutMasterIdLst>
    <p:handoutMasterId r:id="rId73"/>
  </p:handoutMasterIdLst>
  <p:sldIdLst>
    <p:sldId id="256" r:id="rId2"/>
    <p:sldId id="385" r:id="rId3"/>
    <p:sldId id="386" r:id="rId4"/>
    <p:sldId id="258" r:id="rId5"/>
    <p:sldId id="259" r:id="rId6"/>
    <p:sldId id="413" r:id="rId7"/>
    <p:sldId id="263" r:id="rId8"/>
    <p:sldId id="264" r:id="rId9"/>
    <p:sldId id="284" r:id="rId10"/>
    <p:sldId id="365" r:id="rId11"/>
    <p:sldId id="268" r:id="rId12"/>
    <p:sldId id="368" r:id="rId13"/>
    <p:sldId id="395" r:id="rId14"/>
    <p:sldId id="399" r:id="rId15"/>
    <p:sldId id="364" r:id="rId16"/>
    <p:sldId id="369" r:id="rId17"/>
    <p:sldId id="289" r:id="rId18"/>
    <p:sldId id="387" r:id="rId19"/>
    <p:sldId id="332" r:id="rId20"/>
    <p:sldId id="297" r:id="rId21"/>
    <p:sldId id="398" r:id="rId22"/>
    <p:sldId id="296" r:id="rId23"/>
    <p:sldId id="295" r:id="rId24"/>
    <p:sldId id="293" r:id="rId25"/>
    <p:sldId id="301" r:id="rId26"/>
    <p:sldId id="333" r:id="rId27"/>
    <p:sldId id="389" r:id="rId28"/>
    <p:sldId id="396" r:id="rId29"/>
    <p:sldId id="316" r:id="rId30"/>
    <p:sldId id="390" r:id="rId31"/>
    <p:sldId id="371" r:id="rId32"/>
    <p:sldId id="391" r:id="rId33"/>
    <p:sldId id="392" r:id="rId34"/>
    <p:sldId id="372" r:id="rId35"/>
    <p:sldId id="373" r:id="rId36"/>
    <p:sldId id="384" r:id="rId37"/>
    <p:sldId id="393" r:id="rId38"/>
    <p:sldId id="394" r:id="rId39"/>
    <p:sldId id="374" r:id="rId40"/>
    <p:sldId id="330" r:id="rId41"/>
    <p:sldId id="409" r:id="rId42"/>
    <p:sldId id="383" r:id="rId43"/>
    <p:sldId id="410" r:id="rId44"/>
    <p:sldId id="388" r:id="rId45"/>
    <p:sldId id="377" r:id="rId46"/>
    <p:sldId id="317" r:id="rId47"/>
    <p:sldId id="376" r:id="rId48"/>
    <p:sldId id="378" r:id="rId49"/>
    <p:sldId id="334" r:id="rId50"/>
    <p:sldId id="335" r:id="rId51"/>
    <p:sldId id="321" r:id="rId52"/>
    <p:sldId id="323" r:id="rId53"/>
    <p:sldId id="322" r:id="rId54"/>
    <p:sldId id="341" r:id="rId55"/>
    <p:sldId id="403" r:id="rId56"/>
    <p:sldId id="345" r:id="rId57"/>
    <p:sldId id="404" r:id="rId58"/>
    <p:sldId id="320" r:id="rId59"/>
    <p:sldId id="411" r:id="rId60"/>
    <p:sldId id="408" r:id="rId61"/>
    <p:sldId id="405" r:id="rId62"/>
    <p:sldId id="407" r:id="rId63"/>
    <p:sldId id="401" r:id="rId64"/>
    <p:sldId id="370" r:id="rId65"/>
    <p:sldId id="402" r:id="rId66"/>
    <p:sldId id="336" r:id="rId67"/>
    <p:sldId id="412" r:id="rId68"/>
    <p:sldId id="381" r:id="rId69"/>
    <p:sldId id="380" r:id="rId70"/>
    <p:sldId id="400" r:id="rId7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465" autoAdjust="0"/>
    <p:restoredTop sz="94660"/>
  </p:normalViewPr>
  <p:slideViewPr>
    <p:cSldViewPr>
      <p:cViewPr varScale="1">
        <p:scale>
          <a:sx n="108" d="100"/>
          <a:sy n="108" d="100"/>
        </p:scale>
        <p:origin x="1602" y="10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61" d="100"/>
          <a:sy n="61" d="100"/>
        </p:scale>
        <p:origin x="3216" y="6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0C5C0F-2F85-4C66-A19C-D865991E2F91}" type="doc">
      <dgm:prSet loTypeId="urn:microsoft.com/office/officeart/2005/8/layout/radial5" loCatId="relationship" qsTypeId="urn:microsoft.com/office/officeart/2005/8/quickstyle/simple1" qsCatId="simple" csTypeId="urn:microsoft.com/office/officeart/2005/8/colors/accent1_2" csCatId="accent1" phldr="1"/>
      <dgm:spPr/>
      <dgm:t>
        <a:bodyPr/>
        <a:lstStyle/>
        <a:p>
          <a:endParaRPr lang="en-US"/>
        </a:p>
      </dgm:t>
    </dgm:pt>
    <dgm:pt modelId="{FA534E9F-CA48-4D40-8610-170818343AD4}">
      <dgm:prSet phldrT="[Text]"/>
      <dgm:spPr>
        <a:xfrm>
          <a:off x="1375629" y="1376809"/>
          <a:ext cx="990160" cy="990160"/>
        </a:xfrm>
        <a:prstGeom prst="ellipse">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solidFill>
                <a:srgbClr val="FF0000"/>
              </a:solidFill>
              <a:latin typeface="Calibri" panose="020F0502020204030204"/>
              <a:ea typeface="+mn-ea"/>
              <a:cs typeface="+mn-cs"/>
            </a:rPr>
            <a:t>ORAL DISEASE</a:t>
          </a:r>
        </a:p>
      </dgm:t>
    </dgm:pt>
    <dgm:pt modelId="{7BB1FA4B-78EB-4FEE-9AF1-228C83586A8F}" type="parTrans" cxnId="{5113A6A1-9AFF-45A4-8134-244D0A326563}">
      <dgm:prSet/>
      <dgm:spPr/>
      <dgm:t>
        <a:bodyPr/>
        <a:lstStyle/>
        <a:p>
          <a:endParaRPr lang="en-US"/>
        </a:p>
      </dgm:t>
    </dgm:pt>
    <dgm:pt modelId="{0D5B5E1F-C3EC-4C35-918B-CADA38B7F895}" type="sibTrans" cxnId="{5113A6A1-9AFF-45A4-8134-244D0A326563}">
      <dgm:prSet/>
      <dgm:spPr/>
      <dgm:t>
        <a:bodyPr/>
        <a:lstStyle/>
        <a:p>
          <a:endParaRPr lang="en-US"/>
        </a:p>
      </dgm:t>
    </dgm:pt>
    <dgm:pt modelId="{08AA15B2-C312-49D9-9048-4C67A6898B0C}">
      <dgm:prSet phldrT="[Text]" custT="1"/>
      <dgm:spPr>
        <a:xfrm>
          <a:off x="1375629" y="1872"/>
          <a:ext cx="990160" cy="990160"/>
        </a:xfrm>
        <a:prstGeom prst="ellipse">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000" b="0">
              <a:solidFill>
                <a:srgbClr val="FF0000"/>
              </a:solidFill>
              <a:latin typeface="Calibri" panose="020F0502020204030204"/>
              <a:ea typeface="+mn-ea"/>
              <a:cs typeface="+mn-cs"/>
            </a:rPr>
            <a:t>HEART DISEASE AND STROKE</a:t>
          </a:r>
          <a:r>
            <a:rPr lang="en-US" sz="1000" b="0" baseline="30000">
              <a:solidFill>
                <a:srgbClr val="FF0000"/>
              </a:solidFill>
              <a:latin typeface="Calibri" panose="020F0502020204030204"/>
              <a:ea typeface="+mn-ea"/>
              <a:cs typeface="+mn-cs"/>
            </a:rPr>
            <a:t>2</a:t>
          </a:r>
          <a:endParaRPr lang="en-US" sz="1000" b="0">
            <a:solidFill>
              <a:srgbClr val="FF0000"/>
            </a:solidFill>
            <a:latin typeface="Calibri" panose="020F0502020204030204"/>
            <a:ea typeface="+mn-ea"/>
            <a:cs typeface="+mn-cs"/>
          </a:endParaRPr>
        </a:p>
      </dgm:t>
    </dgm:pt>
    <dgm:pt modelId="{3F70BE98-B496-47AC-AF0A-5AD73295FCB4}" type="parTrans" cxnId="{30F35888-B190-4015-ACF9-DEFDEA74B137}">
      <dgm:prSet/>
      <dgm:spPr>
        <a:xfrm rot="16200000">
          <a:off x="1768744" y="1021865"/>
          <a:ext cx="203930" cy="336654"/>
        </a:xfrm>
        <a:prstGeom prst="rightArrow">
          <a:avLst>
            <a:gd name="adj1" fmla="val 60000"/>
            <a:gd name="adj2" fmla="val 50000"/>
          </a:avLst>
        </a:prstGeom>
        <a:solidFill>
          <a:srgbClr val="5B9BD5">
            <a:tint val="60000"/>
            <a:hueOff val="0"/>
            <a:satOff val="0"/>
            <a:lumOff val="0"/>
            <a:alphaOff val="0"/>
          </a:srgbClr>
        </a:solidFill>
        <a:ln>
          <a:noFill/>
        </a:ln>
        <a:effectLst/>
      </dgm:spPr>
      <dgm:t>
        <a:bodyPr/>
        <a:lstStyle/>
        <a:p>
          <a:pPr>
            <a:buNone/>
          </a:pPr>
          <a:endParaRPr lang="en-US">
            <a:solidFill>
              <a:sysClr val="window" lastClr="FFFFFF"/>
            </a:solidFill>
            <a:latin typeface="Calibri" panose="020F0502020204030204"/>
            <a:ea typeface="+mn-ea"/>
            <a:cs typeface="+mn-cs"/>
          </a:endParaRPr>
        </a:p>
      </dgm:t>
    </dgm:pt>
    <dgm:pt modelId="{D1B35C55-E23F-45D7-9EC0-58EB90A379D5}" type="sibTrans" cxnId="{30F35888-B190-4015-ACF9-DEFDEA74B137}">
      <dgm:prSet/>
      <dgm:spPr/>
      <dgm:t>
        <a:bodyPr/>
        <a:lstStyle/>
        <a:p>
          <a:endParaRPr lang="en-US"/>
        </a:p>
      </dgm:t>
    </dgm:pt>
    <dgm:pt modelId="{D474F2A7-F057-4134-AE12-2D4B6D0CEEA3}">
      <dgm:prSet phldrT="[Text]" custT="1"/>
      <dgm:spPr>
        <a:xfrm>
          <a:off x="2575236" y="694466"/>
          <a:ext cx="990160" cy="990160"/>
        </a:xfrm>
        <a:prstGeom prst="ellipse">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000">
              <a:solidFill>
                <a:srgbClr val="FF0000"/>
              </a:solidFill>
              <a:latin typeface="Calibri" panose="020F0502020204030204"/>
              <a:ea typeface="+mn-ea"/>
              <a:cs typeface="+mn-cs"/>
            </a:rPr>
            <a:t>POOR BIRTH OUTCOMES</a:t>
          </a:r>
          <a:r>
            <a:rPr lang="en-US" sz="1000" baseline="30000">
              <a:solidFill>
                <a:srgbClr val="FF0000"/>
              </a:solidFill>
              <a:latin typeface="Calibri" panose="020F0502020204030204"/>
              <a:ea typeface="+mn-ea"/>
              <a:cs typeface="+mn-cs"/>
            </a:rPr>
            <a:t>3</a:t>
          </a:r>
          <a:endParaRPr lang="en-US" sz="1000">
            <a:solidFill>
              <a:srgbClr val="FF0000"/>
            </a:solidFill>
            <a:latin typeface="Calibri" panose="020F0502020204030204"/>
            <a:ea typeface="+mn-ea"/>
            <a:cs typeface="+mn-cs"/>
          </a:endParaRPr>
        </a:p>
      </dgm:t>
    </dgm:pt>
    <dgm:pt modelId="{D9C60FBC-F273-43C1-8E2A-0CB117C8B1DE}" type="parTrans" cxnId="{F9A8CC07-E5B7-411D-B821-E32DAE0388BA}">
      <dgm:prSet/>
      <dgm:spPr>
        <a:xfrm rot="19822113">
          <a:off x="2362098" y="1365282"/>
          <a:ext cx="206662" cy="336654"/>
        </a:xfrm>
        <a:prstGeom prst="rightArrow">
          <a:avLst>
            <a:gd name="adj1" fmla="val 60000"/>
            <a:gd name="adj2" fmla="val 50000"/>
          </a:avLst>
        </a:prstGeom>
        <a:solidFill>
          <a:srgbClr val="5B9BD5">
            <a:tint val="60000"/>
            <a:hueOff val="0"/>
            <a:satOff val="0"/>
            <a:lumOff val="0"/>
            <a:alphaOff val="0"/>
          </a:srgbClr>
        </a:solidFill>
        <a:ln>
          <a:noFill/>
        </a:ln>
        <a:effectLst/>
      </dgm:spPr>
      <dgm:t>
        <a:bodyPr/>
        <a:lstStyle/>
        <a:p>
          <a:pPr>
            <a:buNone/>
          </a:pPr>
          <a:endParaRPr lang="en-US">
            <a:solidFill>
              <a:sysClr val="window" lastClr="FFFFFF"/>
            </a:solidFill>
            <a:latin typeface="Calibri" panose="020F0502020204030204"/>
            <a:ea typeface="+mn-ea"/>
            <a:cs typeface="+mn-cs"/>
          </a:endParaRPr>
        </a:p>
      </dgm:t>
    </dgm:pt>
    <dgm:pt modelId="{5D29CFB6-CDEB-4510-A63D-698D7B87F95A}" type="sibTrans" cxnId="{F9A8CC07-E5B7-411D-B821-E32DAE0388BA}">
      <dgm:prSet/>
      <dgm:spPr/>
      <dgm:t>
        <a:bodyPr/>
        <a:lstStyle/>
        <a:p>
          <a:endParaRPr lang="en-US"/>
        </a:p>
      </dgm:t>
    </dgm:pt>
    <dgm:pt modelId="{4125BF96-B74E-4DB6-87CD-35862FCF9F02}">
      <dgm:prSet phldrT="[Text]" custT="1"/>
      <dgm:spPr>
        <a:xfrm>
          <a:off x="2575236" y="2079652"/>
          <a:ext cx="990160" cy="990160"/>
        </a:xfrm>
        <a:prstGeom prst="ellipse">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000">
              <a:solidFill>
                <a:srgbClr val="FF0000"/>
              </a:solidFill>
              <a:latin typeface="Calibri" panose="020F0502020204030204"/>
              <a:ea typeface="+mn-ea"/>
              <a:cs typeface="+mn-cs"/>
            </a:rPr>
            <a:t>DIABETES</a:t>
          </a:r>
          <a:r>
            <a:rPr lang="en-US" sz="1000" baseline="30000">
              <a:solidFill>
                <a:srgbClr val="FF0000"/>
              </a:solidFill>
              <a:latin typeface="Calibri" panose="020F0502020204030204"/>
              <a:ea typeface="+mn-ea"/>
              <a:cs typeface="+mn-cs"/>
            </a:rPr>
            <a:t>4</a:t>
          </a:r>
          <a:r>
            <a:rPr lang="en-US" sz="1000">
              <a:solidFill>
                <a:srgbClr val="FF0000"/>
              </a:solidFill>
              <a:latin typeface="Calibri" panose="020F0502020204030204"/>
              <a:ea typeface="+mn-ea"/>
              <a:cs typeface="+mn-cs"/>
            </a:rPr>
            <a:t> AND PANCREATIC CANCER</a:t>
          </a:r>
          <a:r>
            <a:rPr lang="en-US" sz="1000" baseline="30000">
              <a:solidFill>
                <a:srgbClr val="FF0000"/>
              </a:solidFill>
              <a:latin typeface="Calibri" panose="020F0502020204030204"/>
              <a:ea typeface="+mn-ea"/>
              <a:cs typeface="+mn-cs"/>
            </a:rPr>
            <a:t>5</a:t>
          </a:r>
          <a:endParaRPr lang="en-US" sz="1000">
            <a:solidFill>
              <a:srgbClr val="FF0000"/>
            </a:solidFill>
            <a:latin typeface="Calibri" panose="020F0502020204030204"/>
            <a:ea typeface="+mn-ea"/>
            <a:cs typeface="+mn-cs"/>
          </a:endParaRPr>
        </a:p>
      </dgm:t>
    </dgm:pt>
    <dgm:pt modelId="{A438D3F0-D11B-46E7-8B76-84C576CA54EE}" type="parTrans" cxnId="{F067662D-D8C1-4BBE-9DFE-45C7C6CB9DC4}">
      <dgm:prSet/>
      <dgm:spPr>
        <a:xfrm rot="1821950">
          <a:off x="2359286" y="2051949"/>
          <a:ext cx="212095" cy="336654"/>
        </a:xfrm>
        <a:prstGeom prst="rightArrow">
          <a:avLst>
            <a:gd name="adj1" fmla="val 60000"/>
            <a:gd name="adj2" fmla="val 50000"/>
          </a:avLst>
        </a:prstGeom>
        <a:solidFill>
          <a:srgbClr val="5B9BD5">
            <a:tint val="60000"/>
            <a:hueOff val="0"/>
            <a:satOff val="0"/>
            <a:lumOff val="0"/>
            <a:alphaOff val="0"/>
          </a:srgbClr>
        </a:solidFill>
        <a:ln>
          <a:noFill/>
        </a:ln>
        <a:effectLst/>
      </dgm:spPr>
      <dgm:t>
        <a:bodyPr/>
        <a:lstStyle/>
        <a:p>
          <a:pPr>
            <a:buNone/>
          </a:pPr>
          <a:endParaRPr lang="en-US">
            <a:solidFill>
              <a:sysClr val="window" lastClr="FFFFFF"/>
            </a:solidFill>
            <a:latin typeface="Calibri" panose="020F0502020204030204"/>
            <a:ea typeface="+mn-ea"/>
            <a:cs typeface="+mn-cs"/>
          </a:endParaRPr>
        </a:p>
      </dgm:t>
    </dgm:pt>
    <dgm:pt modelId="{93C748A9-DF14-4A25-B8F3-FFE445F85254}" type="sibTrans" cxnId="{F067662D-D8C1-4BBE-9DFE-45C7C6CB9DC4}">
      <dgm:prSet/>
      <dgm:spPr/>
      <dgm:t>
        <a:bodyPr/>
        <a:lstStyle/>
        <a:p>
          <a:endParaRPr lang="en-US"/>
        </a:p>
      </dgm:t>
    </dgm:pt>
    <dgm:pt modelId="{F1EB9B1D-566C-4BCA-8B9A-D7EAA85257CA}">
      <dgm:prSet phldrT="[Text]" custT="1"/>
      <dgm:spPr>
        <a:xfrm>
          <a:off x="176022" y="694466"/>
          <a:ext cx="990160" cy="990160"/>
        </a:xfrm>
        <a:prstGeom prst="ellipse">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000">
              <a:solidFill>
                <a:srgbClr val="FF0000"/>
              </a:solidFill>
              <a:latin typeface="Calibri" panose="020F0502020204030204"/>
              <a:ea typeface="+mn-ea"/>
              <a:cs typeface="+mn-cs"/>
            </a:rPr>
            <a:t>PNEUMONIA</a:t>
          </a:r>
          <a:r>
            <a:rPr lang="en-US" sz="1000" baseline="30000">
              <a:solidFill>
                <a:srgbClr val="FF0000"/>
              </a:solidFill>
              <a:latin typeface="Calibri" panose="020F0502020204030204"/>
              <a:ea typeface="+mn-ea"/>
              <a:cs typeface="+mn-cs"/>
            </a:rPr>
            <a:t>1</a:t>
          </a:r>
          <a:endParaRPr lang="en-US" sz="1000">
            <a:solidFill>
              <a:srgbClr val="FF0000"/>
            </a:solidFill>
            <a:latin typeface="Calibri" panose="020F0502020204030204"/>
            <a:ea typeface="+mn-ea"/>
            <a:cs typeface="+mn-cs"/>
          </a:endParaRPr>
        </a:p>
      </dgm:t>
    </dgm:pt>
    <dgm:pt modelId="{1B67FA3D-9A70-46C8-9EA0-B2222FE3C725}" type="parTrans" cxnId="{F9F49C6B-C551-4281-AD08-1DB33F5B8C11}">
      <dgm:prSet/>
      <dgm:spPr>
        <a:xfrm rot="12577887">
          <a:off x="1172659" y="1365282"/>
          <a:ext cx="206662" cy="336654"/>
        </a:xfrm>
        <a:prstGeom prst="rightArrow">
          <a:avLst>
            <a:gd name="adj1" fmla="val 60000"/>
            <a:gd name="adj2" fmla="val 50000"/>
          </a:avLst>
        </a:prstGeom>
        <a:solidFill>
          <a:srgbClr val="5B9BD5">
            <a:tint val="60000"/>
            <a:hueOff val="0"/>
            <a:satOff val="0"/>
            <a:lumOff val="0"/>
            <a:alphaOff val="0"/>
          </a:srgbClr>
        </a:solidFill>
        <a:ln>
          <a:noFill/>
        </a:ln>
        <a:effectLst/>
      </dgm:spPr>
      <dgm:t>
        <a:bodyPr/>
        <a:lstStyle/>
        <a:p>
          <a:pPr>
            <a:buNone/>
          </a:pPr>
          <a:endParaRPr lang="en-US">
            <a:solidFill>
              <a:sysClr val="window" lastClr="FFFFFF"/>
            </a:solidFill>
            <a:latin typeface="Calibri" panose="020F0502020204030204"/>
            <a:ea typeface="+mn-ea"/>
            <a:cs typeface="+mn-cs"/>
          </a:endParaRPr>
        </a:p>
      </dgm:t>
    </dgm:pt>
    <dgm:pt modelId="{FAA69F7D-0600-4F91-A241-533A29F71CA8}" type="sibTrans" cxnId="{F9F49C6B-C551-4281-AD08-1DB33F5B8C11}">
      <dgm:prSet/>
      <dgm:spPr/>
      <dgm:t>
        <a:bodyPr/>
        <a:lstStyle/>
        <a:p>
          <a:endParaRPr lang="en-US"/>
        </a:p>
      </dgm:t>
    </dgm:pt>
    <dgm:pt modelId="{8C02EE7D-4E96-4D6B-9E01-0DCBE4B4C2CA}">
      <dgm:prSet phldrT="[Text]" custT="1"/>
      <dgm:spPr>
        <a:xfrm>
          <a:off x="1375629" y="2772246"/>
          <a:ext cx="990160" cy="990160"/>
        </a:xfrm>
        <a:prstGeom prst="ellipse">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000">
              <a:solidFill>
                <a:srgbClr val="FF0000"/>
              </a:solidFill>
              <a:latin typeface="Calibri" panose="020F0502020204030204"/>
              <a:ea typeface="+mn-ea"/>
              <a:cs typeface="+mn-cs"/>
            </a:rPr>
            <a:t>MAL-NUTRITION</a:t>
          </a:r>
          <a:r>
            <a:rPr lang="en-US" sz="1000" baseline="30000">
              <a:solidFill>
                <a:srgbClr val="FF0000"/>
              </a:solidFill>
              <a:latin typeface="Calibri" panose="020F0502020204030204"/>
              <a:ea typeface="+mn-ea"/>
              <a:cs typeface="+mn-cs"/>
            </a:rPr>
            <a:t>5,6</a:t>
          </a:r>
          <a:endParaRPr lang="en-US" sz="1000">
            <a:solidFill>
              <a:srgbClr val="FF0000"/>
            </a:solidFill>
            <a:latin typeface="Calibri" panose="020F0502020204030204"/>
            <a:ea typeface="+mn-ea"/>
            <a:cs typeface="+mn-cs"/>
          </a:endParaRPr>
        </a:p>
      </dgm:t>
    </dgm:pt>
    <dgm:pt modelId="{5344077C-DA69-42C8-BDDD-1E28BF20B304}" type="parTrans" cxnId="{E51BCDED-2C15-4BAF-975E-3CB611C64F62}">
      <dgm:prSet/>
      <dgm:spPr>
        <a:xfrm rot="5400000">
          <a:off x="1763311" y="2395201"/>
          <a:ext cx="214796" cy="336654"/>
        </a:xfrm>
        <a:prstGeom prst="rightArrow">
          <a:avLst>
            <a:gd name="adj1" fmla="val 60000"/>
            <a:gd name="adj2" fmla="val 50000"/>
          </a:avLst>
        </a:prstGeom>
        <a:solidFill>
          <a:srgbClr val="5B9BD5">
            <a:tint val="60000"/>
            <a:hueOff val="0"/>
            <a:satOff val="0"/>
            <a:lumOff val="0"/>
            <a:alphaOff val="0"/>
          </a:srgbClr>
        </a:solidFill>
        <a:ln>
          <a:noFill/>
        </a:ln>
        <a:effectLst/>
      </dgm:spPr>
      <dgm:t>
        <a:bodyPr/>
        <a:lstStyle/>
        <a:p>
          <a:pPr>
            <a:buNone/>
          </a:pPr>
          <a:endParaRPr lang="en-US">
            <a:solidFill>
              <a:sysClr val="window" lastClr="FFFFFF"/>
            </a:solidFill>
            <a:latin typeface="Calibri" panose="020F0502020204030204"/>
            <a:ea typeface="+mn-ea"/>
            <a:cs typeface="+mn-cs"/>
          </a:endParaRPr>
        </a:p>
      </dgm:t>
    </dgm:pt>
    <dgm:pt modelId="{70C91C95-D6E4-4099-92DE-4FED4AB01178}" type="sibTrans" cxnId="{E51BCDED-2C15-4BAF-975E-3CB611C64F62}">
      <dgm:prSet/>
      <dgm:spPr/>
      <dgm:t>
        <a:bodyPr/>
        <a:lstStyle/>
        <a:p>
          <a:endParaRPr lang="en-US"/>
        </a:p>
      </dgm:t>
    </dgm:pt>
    <dgm:pt modelId="{167E2D81-4C90-442E-B7DB-0D93C87613E1}">
      <dgm:prSet phldrT="[Text]" custT="1"/>
      <dgm:spPr>
        <a:xfrm>
          <a:off x="176022" y="2079652"/>
          <a:ext cx="990160" cy="990160"/>
        </a:xfrm>
        <a:prstGeom prst="ellipse">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000">
              <a:solidFill>
                <a:srgbClr val="FF0000"/>
              </a:solidFill>
              <a:latin typeface="Calibri" panose="020F0502020204030204"/>
              <a:ea typeface="+mn-ea"/>
              <a:cs typeface="+mn-cs"/>
            </a:rPr>
            <a:t>GASTRO-INTESTINAL DISORDERS</a:t>
          </a:r>
          <a:r>
            <a:rPr lang="en-US" sz="1000" baseline="30000">
              <a:solidFill>
                <a:srgbClr val="FF0000"/>
              </a:solidFill>
              <a:latin typeface="Calibri" panose="020F0502020204030204"/>
              <a:ea typeface="+mn-ea"/>
              <a:cs typeface="+mn-cs"/>
            </a:rPr>
            <a:t>7</a:t>
          </a:r>
          <a:endParaRPr lang="en-US" sz="1000">
            <a:solidFill>
              <a:srgbClr val="FF0000"/>
            </a:solidFill>
            <a:latin typeface="Calibri" panose="020F0502020204030204"/>
            <a:ea typeface="+mn-ea"/>
            <a:cs typeface="+mn-cs"/>
          </a:endParaRPr>
        </a:p>
      </dgm:t>
    </dgm:pt>
    <dgm:pt modelId="{C71E0F33-7B8C-460F-AD11-E19CC73CCBEA}" type="parTrans" cxnId="{891DDCE8-FA39-40D7-BB81-C0A095D96795}">
      <dgm:prSet/>
      <dgm:spPr>
        <a:xfrm rot="8978050">
          <a:off x="1170038" y="2051949"/>
          <a:ext cx="212095" cy="336654"/>
        </a:xfrm>
        <a:prstGeom prst="rightArrow">
          <a:avLst>
            <a:gd name="adj1" fmla="val 60000"/>
            <a:gd name="adj2" fmla="val 50000"/>
          </a:avLst>
        </a:prstGeom>
        <a:solidFill>
          <a:srgbClr val="5B9BD5">
            <a:tint val="60000"/>
            <a:hueOff val="0"/>
            <a:satOff val="0"/>
            <a:lumOff val="0"/>
            <a:alphaOff val="0"/>
          </a:srgbClr>
        </a:solidFill>
        <a:ln>
          <a:noFill/>
        </a:ln>
        <a:effectLst/>
      </dgm:spPr>
      <dgm:t>
        <a:bodyPr/>
        <a:lstStyle/>
        <a:p>
          <a:pPr>
            <a:buNone/>
          </a:pPr>
          <a:endParaRPr lang="en-US">
            <a:solidFill>
              <a:sysClr val="window" lastClr="FFFFFF"/>
            </a:solidFill>
            <a:latin typeface="Calibri" panose="020F0502020204030204"/>
            <a:ea typeface="+mn-ea"/>
            <a:cs typeface="+mn-cs"/>
          </a:endParaRPr>
        </a:p>
      </dgm:t>
    </dgm:pt>
    <dgm:pt modelId="{BAF718DD-EDC7-4D03-BE46-653742B8037C}" type="sibTrans" cxnId="{891DDCE8-FA39-40D7-BB81-C0A095D96795}">
      <dgm:prSet/>
      <dgm:spPr/>
      <dgm:t>
        <a:bodyPr/>
        <a:lstStyle/>
        <a:p>
          <a:endParaRPr lang="en-US"/>
        </a:p>
      </dgm:t>
    </dgm:pt>
    <dgm:pt modelId="{D2C4AEED-DA81-44FC-B156-0B9235268B12}" type="pres">
      <dgm:prSet presAssocID="{560C5C0F-2F85-4C66-A19C-D865991E2F91}" presName="Name0" presStyleCnt="0">
        <dgm:presLayoutVars>
          <dgm:chMax val="1"/>
          <dgm:dir/>
          <dgm:animLvl val="ctr"/>
          <dgm:resizeHandles val="exact"/>
        </dgm:presLayoutVars>
      </dgm:prSet>
      <dgm:spPr/>
    </dgm:pt>
    <dgm:pt modelId="{8B369AFD-56F3-430E-806B-009236E25E8A}" type="pres">
      <dgm:prSet presAssocID="{FA534E9F-CA48-4D40-8610-170818343AD4}" presName="centerShape" presStyleLbl="node0" presStyleIdx="0" presStyleCnt="1" custLinFactNeighborY="-370"/>
      <dgm:spPr/>
    </dgm:pt>
    <dgm:pt modelId="{884DA937-F192-42B6-A9B6-AE849C3A4C07}" type="pres">
      <dgm:prSet presAssocID="{3F70BE98-B496-47AC-AF0A-5AD73295FCB4}" presName="parTrans" presStyleLbl="sibTrans2D1" presStyleIdx="0" presStyleCnt="6"/>
      <dgm:spPr/>
    </dgm:pt>
    <dgm:pt modelId="{9C2A415E-C2E6-4C79-9F91-7E0C9E0128C9}" type="pres">
      <dgm:prSet presAssocID="{3F70BE98-B496-47AC-AF0A-5AD73295FCB4}" presName="connectorText" presStyleLbl="sibTrans2D1" presStyleIdx="0" presStyleCnt="6"/>
      <dgm:spPr/>
    </dgm:pt>
    <dgm:pt modelId="{478A6D2D-A1B5-4663-9CE6-CA1C8FF9738C}" type="pres">
      <dgm:prSet presAssocID="{08AA15B2-C312-49D9-9048-4C67A6898B0C}" presName="node" presStyleLbl="node1" presStyleIdx="0" presStyleCnt="6">
        <dgm:presLayoutVars>
          <dgm:bulletEnabled val="1"/>
        </dgm:presLayoutVars>
      </dgm:prSet>
      <dgm:spPr/>
    </dgm:pt>
    <dgm:pt modelId="{50695C5F-DD33-4264-8191-5E63E2328D8A}" type="pres">
      <dgm:prSet presAssocID="{D9C60FBC-F273-43C1-8E2A-0CB117C8B1DE}" presName="parTrans" presStyleLbl="sibTrans2D1" presStyleIdx="1" presStyleCnt="6"/>
      <dgm:spPr/>
    </dgm:pt>
    <dgm:pt modelId="{2A6DE413-4593-4DCB-AF47-53B2EA722AE5}" type="pres">
      <dgm:prSet presAssocID="{D9C60FBC-F273-43C1-8E2A-0CB117C8B1DE}" presName="connectorText" presStyleLbl="sibTrans2D1" presStyleIdx="1" presStyleCnt="6"/>
      <dgm:spPr/>
    </dgm:pt>
    <dgm:pt modelId="{3AC4BC12-F957-47DF-BD7F-4704EBD66FF5}" type="pres">
      <dgm:prSet presAssocID="{D474F2A7-F057-4134-AE12-2D4B6D0CEEA3}" presName="node" presStyleLbl="node1" presStyleIdx="1" presStyleCnt="6">
        <dgm:presLayoutVars>
          <dgm:bulletEnabled val="1"/>
        </dgm:presLayoutVars>
      </dgm:prSet>
      <dgm:spPr/>
    </dgm:pt>
    <dgm:pt modelId="{E88166AF-4944-497D-AE14-04E31C81BB1E}" type="pres">
      <dgm:prSet presAssocID="{A438D3F0-D11B-46E7-8B76-84C576CA54EE}" presName="parTrans" presStyleLbl="sibTrans2D1" presStyleIdx="2" presStyleCnt="6"/>
      <dgm:spPr/>
    </dgm:pt>
    <dgm:pt modelId="{A13CF4EA-12A6-4537-B9E7-E894519A3533}" type="pres">
      <dgm:prSet presAssocID="{A438D3F0-D11B-46E7-8B76-84C576CA54EE}" presName="connectorText" presStyleLbl="sibTrans2D1" presStyleIdx="2" presStyleCnt="6"/>
      <dgm:spPr/>
    </dgm:pt>
    <dgm:pt modelId="{8CDEBB25-F27E-45E6-854A-320672F65207}" type="pres">
      <dgm:prSet presAssocID="{4125BF96-B74E-4DB6-87CD-35862FCF9F02}" presName="node" presStyleLbl="node1" presStyleIdx="2" presStyleCnt="6">
        <dgm:presLayoutVars>
          <dgm:bulletEnabled val="1"/>
        </dgm:presLayoutVars>
      </dgm:prSet>
      <dgm:spPr/>
    </dgm:pt>
    <dgm:pt modelId="{AFBD1A6A-A107-4AAF-B61C-62805CB7EAB2}" type="pres">
      <dgm:prSet presAssocID="{5344077C-DA69-42C8-BDDD-1E28BF20B304}" presName="parTrans" presStyleLbl="sibTrans2D1" presStyleIdx="3" presStyleCnt="6"/>
      <dgm:spPr/>
    </dgm:pt>
    <dgm:pt modelId="{D95F039C-0B67-402C-8D4E-B9D56AA74927}" type="pres">
      <dgm:prSet presAssocID="{5344077C-DA69-42C8-BDDD-1E28BF20B304}" presName="connectorText" presStyleLbl="sibTrans2D1" presStyleIdx="3" presStyleCnt="6"/>
      <dgm:spPr/>
    </dgm:pt>
    <dgm:pt modelId="{F18A969A-FFF6-4C71-91C2-75426444ADA1}" type="pres">
      <dgm:prSet presAssocID="{8C02EE7D-4E96-4D6B-9E01-0DCBE4B4C2CA}" presName="node" presStyleLbl="node1" presStyleIdx="3" presStyleCnt="6" custScaleX="115359">
        <dgm:presLayoutVars>
          <dgm:bulletEnabled val="1"/>
        </dgm:presLayoutVars>
      </dgm:prSet>
      <dgm:spPr/>
    </dgm:pt>
    <dgm:pt modelId="{84FA6A42-EDE6-426E-B220-4E15D1E9A3AE}" type="pres">
      <dgm:prSet presAssocID="{C71E0F33-7B8C-460F-AD11-E19CC73CCBEA}" presName="parTrans" presStyleLbl="sibTrans2D1" presStyleIdx="4" presStyleCnt="6"/>
      <dgm:spPr/>
    </dgm:pt>
    <dgm:pt modelId="{597E7412-4235-495F-B803-DC3933C3F1F4}" type="pres">
      <dgm:prSet presAssocID="{C71E0F33-7B8C-460F-AD11-E19CC73CCBEA}" presName="connectorText" presStyleLbl="sibTrans2D1" presStyleIdx="4" presStyleCnt="6"/>
      <dgm:spPr/>
    </dgm:pt>
    <dgm:pt modelId="{971F4D18-5DBB-4746-B4D9-8293C4F37938}" type="pres">
      <dgm:prSet presAssocID="{167E2D81-4C90-442E-B7DB-0D93C87613E1}" presName="node" presStyleLbl="node1" presStyleIdx="4" presStyleCnt="6">
        <dgm:presLayoutVars>
          <dgm:bulletEnabled val="1"/>
        </dgm:presLayoutVars>
      </dgm:prSet>
      <dgm:spPr/>
    </dgm:pt>
    <dgm:pt modelId="{E8F4528D-D055-4EB7-9286-92CE72104CEF}" type="pres">
      <dgm:prSet presAssocID="{1B67FA3D-9A70-46C8-9EA0-B2222FE3C725}" presName="parTrans" presStyleLbl="sibTrans2D1" presStyleIdx="5" presStyleCnt="6"/>
      <dgm:spPr/>
    </dgm:pt>
    <dgm:pt modelId="{30C3E43C-A74B-4A90-B029-3AA1A83DE493}" type="pres">
      <dgm:prSet presAssocID="{1B67FA3D-9A70-46C8-9EA0-B2222FE3C725}" presName="connectorText" presStyleLbl="sibTrans2D1" presStyleIdx="5" presStyleCnt="6"/>
      <dgm:spPr/>
    </dgm:pt>
    <dgm:pt modelId="{10BB21BD-822E-4202-88A0-6D6EDDF2E5FF}" type="pres">
      <dgm:prSet presAssocID="{F1EB9B1D-566C-4BCA-8B9A-D7EAA85257CA}" presName="node" presStyleLbl="node1" presStyleIdx="5" presStyleCnt="6" custScaleX="107850">
        <dgm:presLayoutVars>
          <dgm:bulletEnabled val="1"/>
        </dgm:presLayoutVars>
      </dgm:prSet>
      <dgm:spPr/>
    </dgm:pt>
  </dgm:ptLst>
  <dgm:cxnLst>
    <dgm:cxn modelId="{DDC57B77-FB4B-4DE6-914C-D6F16A2C0A58}" type="presOf" srcId="{1B67FA3D-9A70-46C8-9EA0-B2222FE3C725}" destId="{E8F4528D-D055-4EB7-9286-92CE72104CEF}" srcOrd="0" destOrd="0" presId="urn:microsoft.com/office/officeart/2005/8/layout/radial5"/>
    <dgm:cxn modelId="{22A8050A-9306-43B4-BBF1-34D674A7ADCA}" type="presOf" srcId="{560C5C0F-2F85-4C66-A19C-D865991E2F91}" destId="{D2C4AEED-DA81-44FC-B156-0B9235268B12}" srcOrd="0" destOrd="0" presId="urn:microsoft.com/office/officeart/2005/8/layout/radial5"/>
    <dgm:cxn modelId="{81BF1A85-715F-4DE0-8E9C-3CB98CBFB657}" type="presOf" srcId="{C71E0F33-7B8C-460F-AD11-E19CC73CCBEA}" destId="{84FA6A42-EDE6-426E-B220-4E15D1E9A3AE}" srcOrd="0" destOrd="0" presId="urn:microsoft.com/office/officeart/2005/8/layout/radial5"/>
    <dgm:cxn modelId="{5AC2C3E8-50BE-4167-9A21-22B04D555FE5}" type="presOf" srcId="{D474F2A7-F057-4134-AE12-2D4B6D0CEEA3}" destId="{3AC4BC12-F957-47DF-BD7F-4704EBD66FF5}" srcOrd="0" destOrd="0" presId="urn:microsoft.com/office/officeart/2005/8/layout/radial5"/>
    <dgm:cxn modelId="{94B1FBC3-FFBC-4397-AFFD-372548A144E5}" type="presOf" srcId="{3F70BE98-B496-47AC-AF0A-5AD73295FCB4}" destId="{884DA937-F192-42B6-A9B6-AE849C3A4C07}" srcOrd="0" destOrd="0" presId="urn:microsoft.com/office/officeart/2005/8/layout/radial5"/>
    <dgm:cxn modelId="{6F004EE6-7404-48D0-8465-69935538DCD0}" type="presOf" srcId="{4125BF96-B74E-4DB6-87CD-35862FCF9F02}" destId="{8CDEBB25-F27E-45E6-854A-320672F65207}" srcOrd="0" destOrd="0" presId="urn:microsoft.com/office/officeart/2005/8/layout/radial5"/>
    <dgm:cxn modelId="{F9A8CC07-E5B7-411D-B821-E32DAE0388BA}" srcId="{FA534E9F-CA48-4D40-8610-170818343AD4}" destId="{D474F2A7-F057-4134-AE12-2D4B6D0CEEA3}" srcOrd="1" destOrd="0" parTransId="{D9C60FBC-F273-43C1-8E2A-0CB117C8B1DE}" sibTransId="{5D29CFB6-CDEB-4510-A63D-698D7B87F95A}"/>
    <dgm:cxn modelId="{46E60483-CCAB-47A8-A18F-62EC046158A0}" type="presOf" srcId="{8C02EE7D-4E96-4D6B-9E01-0DCBE4B4C2CA}" destId="{F18A969A-FFF6-4C71-91C2-75426444ADA1}" srcOrd="0" destOrd="0" presId="urn:microsoft.com/office/officeart/2005/8/layout/radial5"/>
    <dgm:cxn modelId="{3EBDD532-E58A-4546-B652-BD002967C94A}" type="presOf" srcId="{3F70BE98-B496-47AC-AF0A-5AD73295FCB4}" destId="{9C2A415E-C2E6-4C79-9F91-7E0C9E0128C9}" srcOrd="1" destOrd="0" presId="urn:microsoft.com/office/officeart/2005/8/layout/radial5"/>
    <dgm:cxn modelId="{CC8CA924-DA6C-495E-BF0B-72BD15EE8E62}" type="presOf" srcId="{A438D3F0-D11B-46E7-8B76-84C576CA54EE}" destId="{A13CF4EA-12A6-4537-B9E7-E894519A3533}" srcOrd="1" destOrd="0" presId="urn:microsoft.com/office/officeart/2005/8/layout/radial5"/>
    <dgm:cxn modelId="{6351222F-9F75-4E03-8F9E-FCD2F9676C24}" type="presOf" srcId="{5344077C-DA69-42C8-BDDD-1E28BF20B304}" destId="{D95F039C-0B67-402C-8D4E-B9D56AA74927}" srcOrd="1" destOrd="0" presId="urn:microsoft.com/office/officeart/2005/8/layout/radial5"/>
    <dgm:cxn modelId="{3310E9E0-CD6A-45EA-9778-41B62C08BB79}" type="presOf" srcId="{08AA15B2-C312-49D9-9048-4C67A6898B0C}" destId="{478A6D2D-A1B5-4663-9CE6-CA1C8FF9738C}" srcOrd="0" destOrd="0" presId="urn:microsoft.com/office/officeart/2005/8/layout/radial5"/>
    <dgm:cxn modelId="{891DDCE8-FA39-40D7-BB81-C0A095D96795}" srcId="{FA534E9F-CA48-4D40-8610-170818343AD4}" destId="{167E2D81-4C90-442E-B7DB-0D93C87613E1}" srcOrd="4" destOrd="0" parTransId="{C71E0F33-7B8C-460F-AD11-E19CC73CCBEA}" sibTransId="{BAF718DD-EDC7-4D03-BE46-653742B8037C}"/>
    <dgm:cxn modelId="{20EE26F7-31F6-412D-910A-9BCF3DAC7ED1}" type="presOf" srcId="{F1EB9B1D-566C-4BCA-8B9A-D7EAA85257CA}" destId="{10BB21BD-822E-4202-88A0-6D6EDDF2E5FF}" srcOrd="0" destOrd="0" presId="urn:microsoft.com/office/officeart/2005/8/layout/radial5"/>
    <dgm:cxn modelId="{30F35888-B190-4015-ACF9-DEFDEA74B137}" srcId="{FA534E9F-CA48-4D40-8610-170818343AD4}" destId="{08AA15B2-C312-49D9-9048-4C67A6898B0C}" srcOrd="0" destOrd="0" parTransId="{3F70BE98-B496-47AC-AF0A-5AD73295FCB4}" sibTransId="{D1B35C55-E23F-45D7-9EC0-58EB90A379D5}"/>
    <dgm:cxn modelId="{10A6EC77-83EF-4B76-B890-CBDCA72C8EF8}" type="presOf" srcId="{A438D3F0-D11B-46E7-8B76-84C576CA54EE}" destId="{E88166AF-4944-497D-AE14-04E31C81BB1E}" srcOrd="0" destOrd="0" presId="urn:microsoft.com/office/officeart/2005/8/layout/radial5"/>
    <dgm:cxn modelId="{20EE2EBC-2AC3-405B-95DD-3281FDBB12C7}" type="presOf" srcId="{5344077C-DA69-42C8-BDDD-1E28BF20B304}" destId="{AFBD1A6A-A107-4AAF-B61C-62805CB7EAB2}" srcOrd="0" destOrd="0" presId="urn:microsoft.com/office/officeart/2005/8/layout/radial5"/>
    <dgm:cxn modelId="{E51BCDED-2C15-4BAF-975E-3CB611C64F62}" srcId="{FA534E9F-CA48-4D40-8610-170818343AD4}" destId="{8C02EE7D-4E96-4D6B-9E01-0DCBE4B4C2CA}" srcOrd="3" destOrd="0" parTransId="{5344077C-DA69-42C8-BDDD-1E28BF20B304}" sibTransId="{70C91C95-D6E4-4099-92DE-4FED4AB01178}"/>
    <dgm:cxn modelId="{F9F49C6B-C551-4281-AD08-1DB33F5B8C11}" srcId="{FA534E9F-CA48-4D40-8610-170818343AD4}" destId="{F1EB9B1D-566C-4BCA-8B9A-D7EAA85257CA}" srcOrd="5" destOrd="0" parTransId="{1B67FA3D-9A70-46C8-9EA0-B2222FE3C725}" sibTransId="{FAA69F7D-0600-4F91-A241-533A29F71CA8}"/>
    <dgm:cxn modelId="{5113A6A1-9AFF-45A4-8134-244D0A326563}" srcId="{560C5C0F-2F85-4C66-A19C-D865991E2F91}" destId="{FA534E9F-CA48-4D40-8610-170818343AD4}" srcOrd="0" destOrd="0" parTransId="{7BB1FA4B-78EB-4FEE-9AF1-228C83586A8F}" sibTransId="{0D5B5E1F-C3EC-4C35-918B-CADA38B7F895}"/>
    <dgm:cxn modelId="{6E6B1B91-4948-4E8A-AD79-FAFD2B25A20E}" type="presOf" srcId="{D9C60FBC-F273-43C1-8E2A-0CB117C8B1DE}" destId="{50695C5F-DD33-4264-8191-5E63E2328D8A}" srcOrd="0" destOrd="0" presId="urn:microsoft.com/office/officeart/2005/8/layout/radial5"/>
    <dgm:cxn modelId="{F067662D-D8C1-4BBE-9DFE-45C7C6CB9DC4}" srcId="{FA534E9F-CA48-4D40-8610-170818343AD4}" destId="{4125BF96-B74E-4DB6-87CD-35862FCF9F02}" srcOrd="2" destOrd="0" parTransId="{A438D3F0-D11B-46E7-8B76-84C576CA54EE}" sibTransId="{93C748A9-DF14-4A25-B8F3-FFE445F85254}"/>
    <dgm:cxn modelId="{E4214CDF-653B-46CD-9AB3-3E005B444172}" type="presOf" srcId="{C71E0F33-7B8C-460F-AD11-E19CC73CCBEA}" destId="{597E7412-4235-495F-B803-DC3933C3F1F4}" srcOrd="1" destOrd="0" presId="urn:microsoft.com/office/officeart/2005/8/layout/radial5"/>
    <dgm:cxn modelId="{FF889147-3FB7-48D3-B97E-65F3C1AA4B16}" type="presOf" srcId="{1B67FA3D-9A70-46C8-9EA0-B2222FE3C725}" destId="{30C3E43C-A74B-4A90-B029-3AA1A83DE493}" srcOrd="1" destOrd="0" presId="urn:microsoft.com/office/officeart/2005/8/layout/radial5"/>
    <dgm:cxn modelId="{7F02C60A-22C5-4F0F-B3E2-A3295A960369}" type="presOf" srcId="{FA534E9F-CA48-4D40-8610-170818343AD4}" destId="{8B369AFD-56F3-430E-806B-009236E25E8A}" srcOrd="0" destOrd="0" presId="urn:microsoft.com/office/officeart/2005/8/layout/radial5"/>
    <dgm:cxn modelId="{C68E4D24-F9DA-491B-826B-4B44AD0594B3}" type="presOf" srcId="{D9C60FBC-F273-43C1-8E2A-0CB117C8B1DE}" destId="{2A6DE413-4593-4DCB-AF47-53B2EA722AE5}" srcOrd="1" destOrd="0" presId="urn:microsoft.com/office/officeart/2005/8/layout/radial5"/>
    <dgm:cxn modelId="{ACEB808E-9241-4AF9-88F0-B63874023A93}" type="presOf" srcId="{167E2D81-4C90-442E-B7DB-0D93C87613E1}" destId="{971F4D18-5DBB-4746-B4D9-8293C4F37938}" srcOrd="0" destOrd="0" presId="urn:microsoft.com/office/officeart/2005/8/layout/radial5"/>
    <dgm:cxn modelId="{35CCC6DC-7BE0-49BA-94F6-DC9B474B8169}" type="presParOf" srcId="{D2C4AEED-DA81-44FC-B156-0B9235268B12}" destId="{8B369AFD-56F3-430E-806B-009236E25E8A}" srcOrd="0" destOrd="0" presId="urn:microsoft.com/office/officeart/2005/8/layout/radial5"/>
    <dgm:cxn modelId="{2A8CBA7B-CEC3-4BC6-BFCB-67BC35A4281E}" type="presParOf" srcId="{D2C4AEED-DA81-44FC-B156-0B9235268B12}" destId="{884DA937-F192-42B6-A9B6-AE849C3A4C07}" srcOrd="1" destOrd="0" presId="urn:microsoft.com/office/officeart/2005/8/layout/radial5"/>
    <dgm:cxn modelId="{491B5CD2-51B3-4E21-9B3D-C2D008338BA7}" type="presParOf" srcId="{884DA937-F192-42B6-A9B6-AE849C3A4C07}" destId="{9C2A415E-C2E6-4C79-9F91-7E0C9E0128C9}" srcOrd="0" destOrd="0" presId="urn:microsoft.com/office/officeart/2005/8/layout/radial5"/>
    <dgm:cxn modelId="{D3ADF0B8-332C-4847-8ED1-AABC463EB869}" type="presParOf" srcId="{D2C4AEED-DA81-44FC-B156-0B9235268B12}" destId="{478A6D2D-A1B5-4663-9CE6-CA1C8FF9738C}" srcOrd="2" destOrd="0" presId="urn:microsoft.com/office/officeart/2005/8/layout/radial5"/>
    <dgm:cxn modelId="{9DA5B00F-EBA4-4CAE-94CD-78D420B3B243}" type="presParOf" srcId="{D2C4AEED-DA81-44FC-B156-0B9235268B12}" destId="{50695C5F-DD33-4264-8191-5E63E2328D8A}" srcOrd="3" destOrd="0" presId="urn:microsoft.com/office/officeart/2005/8/layout/radial5"/>
    <dgm:cxn modelId="{449576E5-5122-44F6-93B0-8A84FAADABDF}" type="presParOf" srcId="{50695C5F-DD33-4264-8191-5E63E2328D8A}" destId="{2A6DE413-4593-4DCB-AF47-53B2EA722AE5}" srcOrd="0" destOrd="0" presId="urn:microsoft.com/office/officeart/2005/8/layout/radial5"/>
    <dgm:cxn modelId="{94799CBA-CDD6-4E0A-8172-C3D6BEC75667}" type="presParOf" srcId="{D2C4AEED-DA81-44FC-B156-0B9235268B12}" destId="{3AC4BC12-F957-47DF-BD7F-4704EBD66FF5}" srcOrd="4" destOrd="0" presId="urn:microsoft.com/office/officeart/2005/8/layout/radial5"/>
    <dgm:cxn modelId="{0E202FA7-C205-41DB-B51F-19DCA59AC0BB}" type="presParOf" srcId="{D2C4AEED-DA81-44FC-B156-0B9235268B12}" destId="{E88166AF-4944-497D-AE14-04E31C81BB1E}" srcOrd="5" destOrd="0" presId="urn:microsoft.com/office/officeart/2005/8/layout/radial5"/>
    <dgm:cxn modelId="{7A8C8D12-C733-4D49-BF0D-5166CBE38AF0}" type="presParOf" srcId="{E88166AF-4944-497D-AE14-04E31C81BB1E}" destId="{A13CF4EA-12A6-4537-B9E7-E894519A3533}" srcOrd="0" destOrd="0" presId="urn:microsoft.com/office/officeart/2005/8/layout/radial5"/>
    <dgm:cxn modelId="{30F52683-480C-4119-BE6B-DCBE0DBB1F8A}" type="presParOf" srcId="{D2C4AEED-DA81-44FC-B156-0B9235268B12}" destId="{8CDEBB25-F27E-45E6-854A-320672F65207}" srcOrd="6" destOrd="0" presId="urn:microsoft.com/office/officeart/2005/8/layout/radial5"/>
    <dgm:cxn modelId="{B9422FEE-817B-4F96-B1E3-56B0723339AF}" type="presParOf" srcId="{D2C4AEED-DA81-44FC-B156-0B9235268B12}" destId="{AFBD1A6A-A107-4AAF-B61C-62805CB7EAB2}" srcOrd="7" destOrd="0" presId="urn:microsoft.com/office/officeart/2005/8/layout/radial5"/>
    <dgm:cxn modelId="{39559FEC-C42A-48B3-9062-883A89262B62}" type="presParOf" srcId="{AFBD1A6A-A107-4AAF-B61C-62805CB7EAB2}" destId="{D95F039C-0B67-402C-8D4E-B9D56AA74927}" srcOrd="0" destOrd="0" presId="urn:microsoft.com/office/officeart/2005/8/layout/radial5"/>
    <dgm:cxn modelId="{DEA3F2E6-A2B8-4A23-802F-2928F2F3E7E1}" type="presParOf" srcId="{D2C4AEED-DA81-44FC-B156-0B9235268B12}" destId="{F18A969A-FFF6-4C71-91C2-75426444ADA1}" srcOrd="8" destOrd="0" presId="urn:microsoft.com/office/officeart/2005/8/layout/radial5"/>
    <dgm:cxn modelId="{D9F5F8B3-97FD-4E3E-AC06-17DA6054E0A7}" type="presParOf" srcId="{D2C4AEED-DA81-44FC-B156-0B9235268B12}" destId="{84FA6A42-EDE6-426E-B220-4E15D1E9A3AE}" srcOrd="9" destOrd="0" presId="urn:microsoft.com/office/officeart/2005/8/layout/radial5"/>
    <dgm:cxn modelId="{7A4B704B-59A0-4684-8375-92996F3D1067}" type="presParOf" srcId="{84FA6A42-EDE6-426E-B220-4E15D1E9A3AE}" destId="{597E7412-4235-495F-B803-DC3933C3F1F4}" srcOrd="0" destOrd="0" presId="urn:microsoft.com/office/officeart/2005/8/layout/radial5"/>
    <dgm:cxn modelId="{E2D2C624-DA44-4BEF-A11E-6AE523E3F8DE}" type="presParOf" srcId="{D2C4AEED-DA81-44FC-B156-0B9235268B12}" destId="{971F4D18-5DBB-4746-B4D9-8293C4F37938}" srcOrd="10" destOrd="0" presId="urn:microsoft.com/office/officeart/2005/8/layout/radial5"/>
    <dgm:cxn modelId="{3497E292-023D-4150-AE74-57F02739CB32}" type="presParOf" srcId="{D2C4AEED-DA81-44FC-B156-0B9235268B12}" destId="{E8F4528D-D055-4EB7-9286-92CE72104CEF}" srcOrd="11" destOrd="0" presId="urn:microsoft.com/office/officeart/2005/8/layout/radial5"/>
    <dgm:cxn modelId="{74EAF48E-97CC-4EE8-94B9-A42594B8D404}" type="presParOf" srcId="{E8F4528D-D055-4EB7-9286-92CE72104CEF}" destId="{30C3E43C-A74B-4A90-B029-3AA1A83DE493}" srcOrd="0" destOrd="0" presId="urn:microsoft.com/office/officeart/2005/8/layout/radial5"/>
    <dgm:cxn modelId="{C9D32877-0DF0-4B1A-BA4F-3A88E8C97225}" type="presParOf" srcId="{D2C4AEED-DA81-44FC-B156-0B9235268B12}" destId="{10BB21BD-822E-4202-88A0-6D6EDDF2E5FF}" srcOrd="12"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1570B2-E3BD-4D91-A2AF-6DF41FB919CC}" type="doc">
      <dgm:prSet loTypeId="urn:microsoft.com/office/officeart/2011/layout/CircleProcess" loCatId="process" qsTypeId="urn:microsoft.com/office/officeart/2005/8/quickstyle/simple1" qsCatId="simple" csTypeId="urn:microsoft.com/office/officeart/2005/8/colors/accent0_3" csCatId="mainScheme" phldr="1"/>
      <dgm:spPr/>
    </dgm:pt>
    <dgm:pt modelId="{84171397-C615-45D7-B256-2C8607C82478}">
      <dgm:prSet phldrT="[Text]" custT="1"/>
      <dgm:spPr/>
      <dgm:t>
        <a:bodyPr/>
        <a:lstStyle/>
        <a:p>
          <a:r>
            <a:rPr lang="en-US" sz="1600" dirty="0">
              <a:latin typeface="+mj-lt"/>
            </a:rPr>
            <a:t>Standing by the chair</a:t>
          </a:r>
        </a:p>
      </dgm:t>
    </dgm:pt>
    <dgm:pt modelId="{5D363B6B-0E3E-44AA-86FD-7A1805D144EA}" type="parTrans" cxnId="{F29F39D0-68A7-425F-83A4-63154AE8F618}">
      <dgm:prSet/>
      <dgm:spPr/>
      <dgm:t>
        <a:bodyPr/>
        <a:lstStyle/>
        <a:p>
          <a:endParaRPr lang="en-US"/>
        </a:p>
      </dgm:t>
    </dgm:pt>
    <dgm:pt modelId="{931D0FE1-F6A2-4FEF-A9BB-F0938893103C}" type="sibTrans" cxnId="{F29F39D0-68A7-425F-83A4-63154AE8F618}">
      <dgm:prSet/>
      <dgm:spPr/>
      <dgm:t>
        <a:bodyPr/>
        <a:lstStyle/>
        <a:p>
          <a:endParaRPr lang="en-US"/>
        </a:p>
      </dgm:t>
    </dgm:pt>
    <dgm:pt modelId="{30A9414F-04F2-4636-A3DB-17FA6520BF31}">
      <dgm:prSet phldrT="[Text]" custT="1"/>
      <dgm:spPr/>
      <dgm:t>
        <a:bodyPr/>
        <a:lstStyle/>
        <a:p>
          <a:r>
            <a:rPr lang="en-US" sz="1600" dirty="0">
              <a:latin typeface="+mj-lt"/>
            </a:rPr>
            <a:t>Sitting on the edge</a:t>
          </a:r>
        </a:p>
      </dgm:t>
    </dgm:pt>
    <dgm:pt modelId="{13AE5592-B119-4614-9B0E-C60C087E7A92}" type="parTrans" cxnId="{ED5FD38B-1023-4876-B687-AC4A478E6439}">
      <dgm:prSet/>
      <dgm:spPr/>
      <dgm:t>
        <a:bodyPr/>
        <a:lstStyle/>
        <a:p>
          <a:endParaRPr lang="en-US"/>
        </a:p>
      </dgm:t>
    </dgm:pt>
    <dgm:pt modelId="{FD40555D-613B-4E88-8A73-00B6361221EF}" type="sibTrans" cxnId="{ED5FD38B-1023-4876-B687-AC4A478E6439}">
      <dgm:prSet/>
      <dgm:spPr/>
      <dgm:t>
        <a:bodyPr/>
        <a:lstStyle/>
        <a:p>
          <a:endParaRPr lang="en-US"/>
        </a:p>
      </dgm:t>
    </dgm:pt>
    <dgm:pt modelId="{D11D1EB8-595B-494B-9588-9B0618EEC176}">
      <dgm:prSet phldrT="[Text]" custT="1"/>
      <dgm:spPr/>
      <dgm:t>
        <a:bodyPr/>
        <a:lstStyle/>
        <a:p>
          <a:r>
            <a:rPr lang="en-US" sz="1600" dirty="0">
              <a:latin typeface="+mj-lt"/>
            </a:rPr>
            <a:t>Swinging legs around</a:t>
          </a:r>
        </a:p>
      </dgm:t>
    </dgm:pt>
    <dgm:pt modelId="{5AC3CE07-81B8-4EF5-A5D6-63F746F851C2}" type="parTrans" cxnId="{74EC5F08-EDF9-4ADC-8423-496E98DD21C9}">
      <dgm:prSet/>
      <dgm:spPr/>
      <dgm:t>
        <a:bodyPr/>
        <a:lstStyle/>
        <a:p>
          <a:endParaRPr lang="en-US"/>
        </a:p>
      </dgm:t>
    </dgm:pt>
    <dgm:pt modelId="{13E39C45-0702-4207-B97E-4DA204030F13}" type="sibTrans" cxnId="{74EC5F08-EDF9-4ADC-8423-496E98DD21C9}">
      <dgm:prSet/>
      <dgm:spPr/>
      <dgm:t>
        <a:bodyPr/>
        <a:lstStyle/>
        <a:p>
          <a:endParaRPr lang="en-US"/>
        </a:p>
      </dgm:t>
    </dgm:pt>
    <dgm:pt modelId="{C8319211-E56E-4FBE-A237-0E7FC4B6E161}">
      <dgm:prSet phldrT="[Text]" custT="1"/>
      <dgm:spPr/>
      <dgm:t>
        <a:bodyPr/>
        <a:lstStyle/>
        <a:p>
          <a:r>
            <a:rPr lang="en-US" sz="1600" dirty="0">
              <a:latin typeface="+mj-lt"/>
            </a:rPr>
            <a:t>Resting head on head rest</a:t>
          </a:r>
        </a:p>
      </dgm:t>
    </dgm:pt>
    <dgm:pt modelId="{5E16F647-0001-4AF7-A0A4-74ABF45AFF11}" type="parTrans" cxnId="{D44813DF-1869-48A1-BADC-627747F7D83C}">
      <dgm:prSet/>
      <dgm:spPr/>
      <dgm:t>
        <a:bodyPr/>
        <a:lstStyle/>
        <a:p>
          <a:endParaRPr lang="en-US"/>
        </a:p>
      </dgm:t>
    </dgm:pt>
    <dgm:pt modelId="{A315DB96-80E6-45DE-B341-A57B5CD0D35B}" type="sibTrans" cxnId="{D44813DF-1869-48A1-BADC-627747F7D83C}">
      <dgm:prSet/>
      <dgm:spPr/>
      <dgm:t>
        <a:bodyPr/>
        <a:lstStyle/>
        <a:p>
          <a:endParaRPr lang="en-US"/>
        </a:p>
      </dgm:t>
    </dgm:pt>
    <dgm:pt modelId="{1A659CFF-7020-488C-8115-2527EAB7ABE3}">
      <dgm:prSet phldrT="[Text]" custT="1"/>
      <dgm:spPr>
        <a:solidFill>
          <a:srgbClr val="92D050"/>
        </a:solidFill>
      </dgm:spPr>
      <dgm:t>
        <a:bodyPr/>
        <a:lstStyle/>
        <a:p>
          <a:r>
            <a:rPr lang="en-US" sz="1800" b="1" dirty="0">
              <a:solidFill>
                <a:schemeClr val="tx2"/>
              </a:solidFill>
              <a:latin typeface="+mj-lt"/>
            </a:rPr>
            <a:t>Staying in chair</a:t>
          </a:r>
        </a:p>
      </dgm:t>
    </dgm:pt>
    <dgm:pt modelId="{0D256208-D42D-4BD0-AD82-D3ED57A3DAD5}" type="parTrans" cxnId="{2B95F520-A1B7-47BB-A075-D26A34102155}">
      <dgm:prSet/>
      <dgm:spPr/>
      <dgm:t>
        <a:bodyPr/>
        <a:lstStyle/>
        <a:p>
          <a:endParaRPr lang="en-US"/>
        </a:p>
      </dgm:t>
    </dgm:pt>
    <dgm:pt modelId="{D3BFE073-9414-4A29-B450-7A13137D12F6}" type="sibTrans" cxnId="{2B95F520-A1B7-47BB-A075-D26A34102155}">
      <dgm:prSet/>
      <dgm:spPr/>
      <dgm:t>
        <a:bodyPr/>
        <a:lstStyle/>
        <a:p>
          <a:endParaRPr lang="en-US"/>
        </a:p>
      </dgm:t>
    </dgm:pt>
    <dgm:pt modelId="{8003CB52-5DB9-45DC-8E74-2390E541D08B}" type="pres">
      <dgm:prSet presAssocID="{CB1570B2-E3BD-4D91-A2AF-6DF41FB919CC}" presName="Name0" presStyleCnt="0">
        <dgm:presLayoutVars>
          <dgm:chMax val="11"/>
          <dgm:chPref val="11"/>
          <dgm:dir/>
          <dgm:resizeHandles/>
        </dgm:presLayoutVars>
      </dgm:prSet>
      <dgm:spPr/>
    </dgm:pt>
    <dgm:pt modelId="{1D04CFE8-6AAA-4D14-B3B0-8BA5B85CAE05}" type="pres">
      <dgm:prSet presAssocID="{1A659CFF-7020-488C-8115-2527EAB7ABE3}" presName="Accent5" presStyleCnt="0"/>
      <dgm:spPr/>
    </dgm:pt>
    <dgm:pt modelId="{5254730D-4EB9-4D88-9C94-0FC480F37B43}" type="pres">
      <dgm:prSet presAssocID="{1A659CFF-7020-488C-8115-2527EAB7ABE3}" presName="Accent" presStyleLbl="node1" presStyleIdx="0" presStyleCnt="5"/>
      <dgm:spPr/>
    </dgm:pt>
    <dgm:pt modelId="{BFFD6922-816E-4F24-B290-5353C099B729}" type="pres">
      <dgm:prSet presAssocID="{1A659CFF-7020-488C-8115-2527EAB7ABE3}" presName="ParentBackground5" presStyleCnt="0"/>
      <dgm:spPr/>
    </dgm:pt>
    <dgm:pt modelId="{463ED1FA-EB66-450D-8514-506E33257F58}" type="pres">
      <dgm:prSet presAssocID="{1A659CFF-7020-488C-8115-2527EAB7ABE3}" presName="ParentBackground" presStyleLbl="fgAcc1" presStyleIdx="0" presStyleCnt="5"/>
      <dgm:spPr/>
    </dgm:pt>
    <dgm:pt modelId="{CE578A6F-08D3-47EA-B9C2-72DD4632DABD}" type="pres">
      <dgm:prSet presAssocID="{1A659CFF-7020-488C-8115-2527EAB7ABE3}" presName="Parent5" presStyleLbl="revTx" presStyleIdx="0" presStyleCnt="0">
        <dgm:presLayoutVars>
          <dgm:chMax val="1"/>
          <dgm:chPref val="1"/>
          <dgm:bulletEnabled val="1"/>
        </dgm:presLayoutVars>
      </dgm:prSet>
      <dgm:spPr/>
    </dgm:pt>
    <dgm:pt modelId="{56208854-0769-44E4-983B-A538AC6DE5D8}" type="pres">
      <dgm:prSet presAssocID="{C8319211-E56E-4FBE-A237-0E7FC4B6E161}" presName="Accent4" presStyleCnt="0"/>
      <dgm:spPr/>
    </dgm:pt>
    <dgm:pt modelId="{54BCEBC0-49C3-4393-84AF-E3FA09D40F58}" type="pres">
      <dgm:prSet presAssocID="{C8319211-E56E-4FBE-A237-0E7FC4B6E161}" presName="Accent" presStyleLbl="node1" presStyleIdx="1" presStyleCnt="5"/>
      <dgm:spPr/>
    </dgm:pt>
    <dgm:pt modelId="{95851038-7CD0-42E6-945F-351BA0002848}" type="pres">
      <dgm:prSet presAssocID="{C8319211-E56E-4FBE-A237-0E7FC4B6E161}" presName="ParentBackground4" presStyleCnt="0"/>
      <dgm:spPr/>
    </dgm:pt>
    <dgm:pt modelId="{3FD22F3D-FBA6-4579-90CF-D0040E96570E}" type="pres">
      <dgm:prSet presAssocID="{C8319211-E56E-4FBE-A237-0E7FC4B6E161}" presName="ParentBackground" presStyleLbl="fgAcc1" presStyleIdx="1" presStyleCnt="5"/>
      <dgm:spPr/>
    </dgm:pt>
    <dgm:pt modelId="{3AA189AE-574D-47DF-BE23-BBE3241265A8}" type="pres">
      <dgm:prSet presAssocID="{C8319211-E56E-4FBE-A237-0E7FC4B6E161}" presName="Parent4" presStyleLbl="revTx" presStyleIdx="0" presStyleCnt="0">
        <dgm:presLayoutVars>
          <dgm:chMax val="1"/>
          <dgm:chPref val="1"/>
          <dgm:bulletEnabled val="1"/>
        </dgm:presLayoutVars>
      </dgm:prSet>
      <dgm:spPr/>
    </dgm:pt>
    <dgm:pt modelId="{A09FD545-9568-4EA5-87D7-BDA01305378B}" type="pres">
      <dgm:prSet presAssocID="{D11D1EB8-595B-494B-9588-9B0618EEC176}" presName="Accent3" presStyleCnt="0"/>
      <dgm:spPr/>
    </dgm:pt>
    <dgm:pt modelId="{373EBAE2-6B14-41E4-B2FD-28876040126E}" type="pres">
      <dgm:prSet presAssocID="{D11D1EB8-595B-494B-9588-9B0618EEC176}" presName="Accent" presStyleLbl="node1" presStyleIdx="2" presStyleCnt="5"/>
      <dgm:spPr/>
    </dgm:pt>
    <dgm:pt modelId="{FEDD4454-5CEB-4440-A2CC-25B7F57A8433}" type="pres">
      <dgm:prSet presAssocID="{D11D1EB8-595B-494B-9588-9B0618EEC176}" presName="ParentBackground3" presStyleCnt="0"/>
      <dgm:spPr/>
    </dgm:pt>
    <dgm:pt modelId="{3E39D0AE-5616-4814-9D0D-35C5D947DDF8}" type="pres">
      <dgm:prSet presAssocID="{D11D1EB8-595B-494B-9588-9B0618EEC176}" presName="ParentBackground" presStyleLbl="fgAcc1" presStyleIdx="2" presStyleCnt="5"/>
      <dgm:spPr/>
    </dgm:pt>
    <dgm:pt modelId="{245B4FD7-045D-4A1F-B6F1-C3B0756A513A}" type="pres">
      <dgm:prSet presAssocID="{D11D1EB8-595B-494B-9588-9B0618EEC176}" presName="Parent3" presStyleLbl="revTx" presStyleIdx="0" presStyleCnt="0">
        <dgm:presLayoutVars>
          <dgm:chMax val="1"/>
          <dgm:chPref val="1"/>
          <dgm:bulletEnabled val="1"/>
        </dgm:presLayoutVars>
      </dgm:prSet>
      <dgm:spPr/>
    </dgm:pt>
    <dgm:pt modelId="{46D46DF1-12E8-4C9A-AF8C-83D9E1475254}" type="pres">
      <dgm:prSet presAssocID="{30A9414F-04F2-4636-A3DB-17FA6520BF31}" presName="Accent2" presStyleCnt="0"/>
      <dgm:spPr/>
    </dgm:pt>
    <dgm:pt modelId="{7F5BD79D-C693-4535-9E37-FA47B75146FD}" type="pres">
      <dgm:prSet presAssocID="{30A9414F-04F2-4636-A3DB-17FA6520BF31}" presName="Accent" presStyleLbl="node1" presStyleIdx="3" presStyleCnt="5"/>
      <dgm:spPr/>
    </dgm:pt>
    <dgm:pt modelId="{79D6CC76-B47F-430B-AE5B-548BDFCF6F73}" type="pres">
      <dgm:prSet presAssocID="{30A9414F-04F2-4636-A3DB-17FA6520BF31}" presName="ParentBackground2" presStyleCnt="0"/>
      <dgm:spPr/>
    </dgm:pt>
    <dgm:pt modelId="{377887B4-3DA7-4F9C-B39E-74EC52BAC5EE}" type="pres">
      <dgm:prSet presAssocID="{30A9414F-04F2-4636-A3DB-17FA6520BF31}" presName="ParentBackground" presStyleLbl="fgAcc1" presStyleIdx="3" presStyleCnt="5"/>
      <dgm:spPr/>
    </dgm:pt>
    <dgm:pt modelId="{029F268E-7E15-41B7-A7C2-526C93AEBA5C}" type="pres">
      <dgm:prSet presAssocID="{30A9414F-04F2-4636-A3DB-17FA6520BF31}" presName="Parent2" presStyleLbl="revTx" presStyleIdx="0" presStyleCnt="0">
        <dgm:presLayoutVars>
          <dgm:chMax val="1"/>
          <dgm:chPref val="1"/>
          <dgm:bulletEnabled val="1"/>
        </dgm:presLayoutVars>
      </dgm:prSet>
      <dgm:spPr/>
    </dgm:pt>
    <dgm:pt modelId="{A92F83F9-DD9E-4C01-9834-E6C6A656FBA0}" type="pres">
      <dgm:prSet presAssocID="{84171397-C615-45D7-B256-2C8607C82478}" presName="Accent1" presStyleCnt="0"/>
      <dgm:spPr/>
    </dgm:pt>
    <dgm:pt modelId="{0E372955-0136-4A2C-9F90-0917867919FF}" type="pres">
      <dgm:prSet presAssocID="{84171397-C615-45D7-B256-2C8607C82478}" presName="Accent" presStyleLbl="node1" presStyleIdx="4" presStyleCnt="5"/>
      <dgm:spPr/>
    </dgm:pt>
    <dgm:pt modelId="{A6D985CD-C750-49C2-B533-21CDDD89F5E5}" type="pres">
      <dgm:prSet presAssocID="{84171397-C615-45D7-B256-2C8607C82478}" presName="ParentBackground1" presStyleCnt="0"/>
      <dgm:spPr/>
    </dgm:pt>
    <dgm:pt modelId="{33782507-4E51-44F7-809E-A5234883ABF3}" type="pres">
      <dgm:prSet presAssocID="{84171397-C615-45D7-B256-2C8607C82478}" presName="ParentBackground" presStyleLbl="fgAcc1" presStyleIdx="4" presStyleCnt="5"/>
      <dgm:spPr/>
    </dgm:pt>
    <dgm:pt modelId="{1A12E225-3CC5-4BEF-9CE4-E0ECE01DDDFF}" type="pres">
      <dgm:prSet presAssocID="{84171397-C615-45D7-B256-2C8607C82478}" presName="Parent1" presStyleLbl="revTx" presStyleIdx="0" presStyleCnt="0">
        <dgm:presLayoutVars>
          <dgm:chMax val="1"/>
          <dgm:chPref val="1"/>
          <dgm:bulletEnabled val="1"/>
        </dgm:presLayoutVars>
      </dgm:prSet>
      <dgm:spPr/>
    </dgm:pt>
  </dgm:ptLst>
  <dgm:cxnLst>
    <dgm:cxn modelId="{16064F34-E009-44C0-8D13-A5156D988DD9}" type="presOf" srcId="{D11D1EB8-595B-494B-9588-9B0618EEC176}" destId="{245B4FD7-045D-4A1F-B6F1-C3B0756A513A}" srcOrd="1" destOrd="0" presId="urn:microsoft.com/office/officeart/2011/layout/CircleProcess"/>
    <dgm:cxn modelId="{74EC5F08-EDF9-4ADC-8423-496E98DD21C9}" srcId="{CB1570B2-E3BD-4D91-A2AF-6DF41FB919CC}" destId="{D11D1EB8-595B-494B-9588-9B0618EEC176}" srcOrd="2" destOrd="0" parTransId="{5AC3CE07-81B8-4EF5-A5D6-63F746F851C2}" sibTransId="{13E39C45-0702-4207-B97E-4DA204030F13}"/>
    <dgm:cxn modelId="{ED5FD38B-1023-4876-B687-AC4A478E6439}" srcId="{CB1570B2-E3BD-4D91-A2AF-6DF41FB919CC}" destId="{30A9414F-04F2-4636-A3DB-17FA6520BF31}" srcOrd="1" destOrd="0" parTransId="{13AE5592-B119-4614-9B0E-C60C087E7A92}" sibTransId="{FD40555D-613B-4E88-8A73-00B6361221EF}"/>
    <dgm:cxn modelId="{2B95F520-A1B7-47BB-A075-D26A34102155}" srcId="{CB1570B2-E3BD-4D91-A2AF-6DF41FB919CC}" destId="{1A659CFF-7020-488C-8115-2527EAB7ABE3}" srcOrd="4" destOrd="0" parTransId="{0D256208-D42D-4BD0-AD82-D3ED57A3DAD5}" sibTransId="{D3BFE073-9414-4A29-B450-7A13137D12F6}"/>
    <dgm:cxn modelId="{AE21B4AD-3B68-4AA9-9358-EA05647B5905}" type="presOf" srcId="{84171397-C615-45D7-B256-2C8607C82478}" destId="{1A12E225-3CC5-4BEF-9CE4-E0ECE01DDDFF}" srcOrd="1" destOrd="0" presId="urn:microsoft.com/office/officeart/2011/layout/CircleProcess"/>
    <dgm:cxn modelId="{6F1C0043-9355-47EB-8445-D03D7D1FE208}" type="presOf" srcId="{30A9414F-04F2-4636-A3DB-17FA6520BF31}" destId="{029F268E-7E15-41B7-A7C2-526C93AEBA5C}" srcOrd="1" destOrd="0" presId="urn:microsoft.com/office/officeart/2011/layout/CircleProcess"/>
    <dgm:cxn modelId="{C930D007-408C-4FF8-BD13-2D33F1DBD6CC}" type="presOf" srcId="{1A659CFF-7020-488C-8115-2527EAB7ABE3}" destId="{CE578A6F-08D3-47EA-B9C2-72DD4632DABD}" srcOrd="1" destOrd="0" presId="urn:microsoft.com/office/officeart/2011/layout/CircleProcess"/>
    <dgm:cxn modelId="{D44813DF-1869-48A1-BADC-627747F7D83C}" srcId="{CB1570B2-E3BD-4D91-A2AF-6DF41FB919CC}" destId="{C8319211-E56E-4FBE-A237-0E7FC4B6E161}" srcOrd="3" destOrd="0" parTransId="{5E16F647-0001-4AF7-A0A4-74ABF45AFF11}" sibTransId="{A315DB96-80E6-45DE-B341-A57B5CD0D35B}"/>
    <dgm:cxn modelId="{A7D3C22F-FE4E-413F-B09A-BC9D166B7CF4}" type="presOf" srcId="{D11D1EB8-595B-494B-9588-9B0618EEC176}" destId="{3E39D0AE-5616-4814-9D0D-35C5D947DDF8}" srcOrd="0" destOrd="0" presId="urn:microsoft.com/office/officeart/2011/layout/CircleProcess"/>
    <dgm:cxn modelId="{2709E270-231B-45DE-A8E6-17EBAB66B862}" type="presOf" srcId="{84171397-C615-45D7-B256-2C8607C82478}" destId="{33782507-4E51-44F7-809E-A5234883ABF3}" srcOrd="0" destOrd="0" presId="urn:microsoft.com/office/officeart/2011/layout/CircleProcess"/>
    <dgm:cxn modelId="{DD9FE4C8-1430-4E78-92DC-859F47A2A5CB}" type="presOf" srcId="{C8319211-E56E-4FBE-A237-0E7FC4B6E161}" destId="{3AA189AE-574D-47DF-BE23-BBE3241265A8}" srcOrd="1" destOrd="0" presId="urn:microsoft.com/office/officeart/2011/layout/CircleProcess"/>
    <dgm:cxn modelId="{7F5A527D-B563-46BF-893B-E9DEFA51BF4A}" type="presOf" srcId="{1A659CFF-7020-488C-8115-2527EAB7ABE3}" destId="{463ED1FA-EB66-450D-8514-506E33257F58}" srcOrd="0" destOrd="0" presId="urn:microsoft.com/office/officeart/2011/layout/CircleProcess"/>
    <dgm:cxn modelId="{E8DF5001-6D7C-416A-A0A8-E08783E5B127}" type="presOf" srcId="{30A9414F-04F2-4636-A3DB-17FA6520BF31}" destId="{377887B4-3DA7-4F9C-B39E-74EC52BAC5EE}" srcOrd="0" destOrd="0" presId="urn:microsoft.com/office/officeart/2011/layout/CircleProcess"/>
    <dgm:cxn modelId="{FF547FEA-9A01-44FE-8BB4-4B1F6A1B4AF0}" type="presOf" srcId="{CB1570B2-E3BD-4D91-A2AF-6DF41FB919CC}" destId="{8003CB52-5DB9-45DC-8E74-2390E541D08B}" srcOrd="0" destOrd="0" presId="urn:microsoft.com/office/officeart/2011/layout/CircleProcess"/>
    <dgm:cxn modelId="{F29F39D0-68A7-425F-83A4-63154AE8F618}" srcId="{CB1570B2-E3BD-4D91-A2AF-6DF41FB919CC}" destId="{84171397-C615-45D7-B256-2C8607C82478}" srcOrd="0" destOrd="0" parTransId="{5D363B6B-0E3E-44AA-86FD-7A1805D144EA}" sibTransId="{931D0FE1-F6A2-4FEF-A9BB-F0938893103C}"/>
    <dgm:cxn modelId="{6383DEC3-47B3-49EC-AB87-3B4538A47337}" type="presOf" srcId="{C8319211-E56E-4FBE-A237-0E7FC4B6E161}" destId="{3FD22F3D-FBA6-4579-90CF-D0040E96570E}" srcOrd="0" destOrd="0" presId="urn:microsoft.com/office/officeart/2011/layout/CircleProcess"/>
    <dgm:cxn modelId="{AB419BA5-A250-4023-8F53-D67A24BA7995}" type="presParOf" srcId="{8003CB52-5DB9-45DC-8E74-2390E541D08B}" destId="{1D04CFE8-6AAA-4D14-B3B0-8BA5B85CAE05}" srcOrd="0" destOrd="0" presId="urn:microsoft.com/office/officeart/2011/layout/CircleProcess"/>
    <dgm:cxn modelId="{06C5A9D8-D5D1-4BF1-A756-7B2B2658B359}" type="presParOf" srcId="{1D04CFE8-6AAA-4D14-B3B0-8BA5B85CAE05}" destId="{5254730D-4EB9-4D88-9C94-0FC480F37B43}" srcOrd="0" destOrd="0" presId="urn:microsoft.com/office/officeart/2011/layout/CircleProcess"/>
    <dgm:cxn modelId="{E70B6C32-6A4E-42E4-B080-529C9A4AF365}" type="presParOf" srcId="{8003CB52-5DB9-45DC-8E74-2390E541D08B}" destId="{BFFD6922-816E-4F24-B290-5353C099B729}" srcOrd="1" destOrd="0" presId="urn:microsoft.com/office/officeart/2011/layout/CircleProcess"/>
    <dgm:cxn modelId="{4FC3FB35-94D3-4E36-93D6-B389ED2B4A95}" type="presParOf" srcId="{BFFD6922-816E-4F24-B290-5353C099B729}" destId="{463ED1FA-EB66-450D-8514-506E33257F58}" srcOrd="0" destOrd="0" presId="urn:microsoft.com/office/officeart/2011/layout/CircleProcess"/>
    <dgm:cxn modelId="{BF412149-CB4E-4557-A55C-FFA8C6A2B23A}" type="presParOf" srcId="{8003CB52-5DB9-45DC-8E74-2390E541D08B}" destId="{CE578A6F-08D3-47EA-B9C2-72DD4632DABD}" srcOrd="2" destOrd="0" presId="urn:microsoft.com/office/officeart/2011/layout/CircleProcess"/>
    <dgm:cxn modelId="{6589A4C8-1C24-4BE3-B1F8-4AA8B78D1776}" type="presParOf" srcId="{8003CB52-5DB9-45DC-8E74-2390E541D08B}" destId="{56208854-0769-44E4-983B-A538AC6DE5D8}" srcOrd="3" destOrd="0" presId="urn:microsoft.com/office/officeart/2011/layout/CircleProcess"/>
    <dgm:cxn modelId="{74863049-889C-4604-B510-15EFE2B7B5BE}" type="presParOf" srcId="{56208854-0769-44E4-983B-A538AC6DE5D8}" destId="{54BCEBC0-49C3-4393-84AF-E3FA09D40F58}" srcOrd="0" destOrd="0" presId="urn:microsoft.com/office/officeart/2011/layout/CircleProcess"/>
    <dgm:cxn modelId="{91390EBE-5E13-4B19-82CF-8338825AD82E}" type="presParOf" srcId="{8003CB52-5DB9-45DC-8E74-2390E541D08B}" destId="{95851038-7CD0-42E6-945F-351BA0002848}" srcOrd="4" destOrd="0" presId="urn:microsoft.com/office/officeart/2011/layout/CircleProcess"/>
    <dgm:cxn modelId="{0E7936CD-B7E1-4321-893C-89A0F3DD7923}" type="presParOf" srcId="{95851038-7CD0-42E6-945F-351BA0002848}" destId="{3FD22F3D-FBA6-4579-90CF-D0040E96570E}" srcOrd="0" destOrd="0" presId="urn:microsoft.com/office/officeart/2011/layout/CircleProcess"/>
    <dgm:cxn modelId="{64F9E25C-74C8-4304-9E93-850D9F5C7731}" type="presParOf" srcId="{8003CB52-5DB9-45DC-8E74-2390E541D08B}" destId="{3AA189AE-574D-47DF-BE23-BBE3241265A8}" srcOrd="5" destOrd="0" presId="urn:microsoft.com/office/officeart/2011/layout/CircleProcess"/>
    <dgm:cxn modelId="{61EE16FB-A65E-459E-B3BA-2F025BBDCCB1}" type="presParOf" srcId="{8003CB52-5DB9-45DC-8E74-2390E541D08B}" destId="{A09FD545-9568-4EA5-87D7-BDA01305378B}" srcOrd="6" destOrd="0" presId="urn:microsoft.com/office/officeart/2011/layout/CircleProcess"/>
    <dgm:cxn modelId="{FC7C8A43-2778-436B-AE66-A722A42457A6}" type="presParOf" srcId="{A09FD545-9568-4EA5-87D7-BDA01305378B}" destId="{373EBAE2-6B14-41E4-B2FD-28876040126E}" srcOrd="0" destOrd="0" presId="urn:microsoft.com/office/officeart/2011/layout/CircleProcess"/>
    <dgm:cxn modelId="{28D50614-1F19-4816-9185-DDCB6AF461D6}" type="presParOf" srcId="{8003CB52-5DB9-45DC-8E74-2390E541D08B}" destId="{FEDD4454-5CEB-4440-A2CC-25B7F57A8433}" srcOrd="7" destOrd="0" presId="urn:microsoft.com/office/officeart/2011/layout/CircleProcess"/>
    <dgm:cxn modelId="{2B3E39E7-C57D-4AC6-A737-476A317DBCCF}" type="presParOf" srcId="{FEDD4454-5CEB-4440-A2CC-25B7F57A8433}" destId="{3E39D0AE-5616-4814-9D0D-35C5D947DDF8}" srcOrd="0" destOrd="0" presId="urn:microsoft.com/office/officeart/2011/layout/CircleProcess"/>
    <dgm:cxn modelId="{0E0CF3B4-9D06-495A-BEA2-1B8385F355EC}" type="presParOf" srcId="{8003CB52-5DB9-45DC-8E74-2390E541D08B}" destId="{245B4FD7-045D-4A1F-B6F1-C3B0756A513A}" srcOrd="8" destOrd="0" presId="urn:microsoft.com/office/officeart/2011/layout/CircleProcess"/>
    <dgm:cxn modelId="{27FD87DE-3EEC-4C2F-B91D-53E24BACD72A}" type="presParOf" srcId="{8003CB52-5DB9-45DC-8E74-2390E541D08B}" destId="{46D46DF1-12E8-4C9A-AF8C-83D9E1475254}" srcOrd="9" destOrd="0" presId="urn:microsoft.com/office/officeart/2011/layout/CircleProcess"/>
    <dgm:cxn modelId="{20904030-1584-48B9-BE8D-6E9363FDF627}" type="presParOf" srcId="{46D46DF1-12E8-4C9A-AF8C-83D9E1475254}" destId="{7F5BD79D-C693-4535-9E37-FA47B75146FD}" srcOrd="0" destOrd="0" presId="urn:microsoft.com/office/officeart/2011/layout/CircleProcess"/>
    <dgm:cxn modelId="{44E38B0E-61FB-4DDE-BF89-891239C493B2}" type="presParOf" srcId="{8003CB52-5DB9-45DC-8E74-2390E541D08B}" destId="{79D6CC76-B47F-430B-AE5B-548BDFCF6F73}" srcOrd="10" destOrd="0" presId="urn:microsoft.com/office/officeart/2011/layout/CircleProcess"/>
    <dgm:cxn modelId="{E71F1E9A-52B1-4167-AAB1-6AE8DE9F249E}" type="presParOf" srcId="{79D6CC76-B47F-430B-AE5B-548BDFCF6F73}" destId="{377887B4-3DA7-4F9C-B39E-74EC52BAC5EE}" srcOrd="0" destOrd="0" presId="urn:microsoft.com/office/officeart/2011/layout/CircleProcess"/>
    <dgm:cxn modelId="{E291BAB5-81EF-4D39-8692-826F3DD2E7A5}" type="presParOf" srcId="{8003CB52-5DB9-45DC-8E74-2390E541D08B}" destId="{029F268E-7E15-41B7-A7C2-526C93AEBA5C}" srcOrd="11" destOrd="0" presId="urn:microsoft.com/office/officeart/2011/layout/CircleProcess"/>
    <dgm:cxn modelId="{EE09F068-9648-477A-AD75-0DF140580C37}" type="presParOf" srcId="{8003CB52-5DB9-45DC-8E74-2390E541D08B}" destId="{A92F83F9-DD9E-4C01-9834-E6C6A656FBA0}" srcOrd="12" destOrd="0" presId="urn:microsoft.com/office/officeart/2011/layout/CircleProcess"/>
    <dgm:cxn modelId="{0C87DEAF-9D32-45B5-AABF-914C3DB306DD}" type="presParOf" srcId="{A92F83F9-DD9E-4C01-9834-E6C6A656FBA0}" destId="{0E372955-0136-4A2C-9F90-0917867919FF}" srcOrd="0" destOrd="0" presId="urn:microsoft.com/office/officeart/2011/layout/CircleProcess"/>
    <dgm:cxn modelId="{943316A0-9031-44A5-BCCF-3BED024EBCB6}" type="presParOf" srcId="{8003CB52-5DB9-45DC-8E74-2390E541D08B}" destId="{A6D985CD-C750-49C2-B533-21CDDD89F5E5}" srcOrd="13" destOrd="0" presId="urn:microsoft.com/office/officeart/2011/layout/CircleProcess"/>
    <dgm:cxn modelId="{DB5E6D24-3810-421F-8D61-7798252F8178}" type="presParOf" srcId="{A6D985CD-C750-49C2-B533-21CDDD89F5E5}" destId="{33782507-4E51-44F7-809E-A5234883ABF3}" srcOrd="0" destOrd="0" presId="urn:microsoft.com/office/officeart/2011/layout/CircleProcess"/>
    <dgm:cxn modelId="{924DC4CD-A727-47A8-94D7-7DA0AA296F5F}" type="presParOf" srcId="{8003CB52-5DB9-45DC-8E74-2390E541D08B}" destId="{1A12E225-3CC5-4BEF-9CE4-E0ECE01DDDFF}" srcOrd="14"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369AFD-56F3-430E-806B-009236E25E8A}">
      <dsp:nvSpPr>
        <dsp:cNvPr id="0" name=""/>
        <dsp:cNvSpPr/>
      </dsp:nvSpPr>
      <dsp:spPr>
        <a:xfrm>
          <a:off x="1916528" y="1621829"/>
          <a:ext cx="1165696" cy="1165696"/>
        </a:xfrm>
        <a:prstGeom prst="ellipse">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solidFill>
                <a:srgbClr val="FF0000"/>
              </a:solidFill>
              <a:latin typeface="Calibri" panose="020F0502020204030204"/>
              <a:ea typeface="+mn-ea"/>
              <a:cs typeface="+mn-cs"/>
            </a:rPr>
            <a:t>ORAL DISEASE</a:t>
          </a:r>
        </a:p>
      </dsp:txBody>
      <dsp:txXfrm>
        <a:off x="2087240" y="1792541"/>
        <a:ext cx="824272" cy="824272"/>
      </dsp:txXfrm>
    </dsp:sp>
    <dsp:sp modelId="{884DA937-F192-42B6-A9B6-AE849C3A4C07}">
      <dsp:nvSpPr>
        <dsp:cNvPr id="0" name=""/>
        <dsp:cNvSpPr/>
      </dsp:nvSpPr>
      <dsp:spPr>
        <a:xfrm rot="16200000">
          <a:off x="2379160" y="1203643"/>
          <a:ext cx="240431" cy="396336"/>
        </a:xfrm>
        <a:prstGeom prst="rightArrow">
          <a:avLst>
            <a:gd name="adj1" fmla="val 60000"/>
            <a:gd name="adj2" fmla="val 50000"/>
          </a:avLst>
        </a:prstGeom>
        <a:solidFill>
          <a:srgbClr val="5B9BD5">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solidFill>
              <a:sysClr val="window" lastClr="FFFFFF"/>
            </a:solidFill>
            <a:latin typeface="Calibri" panose="020F0502020204030204"/>
            <a:ea typeface="+mn-ea"/>
            <a:cs typeface="+mn-cs"/>
          </a:endParaRPr>
        </a:p>
      </dsp:txBody>
      <dsp:txXfrm>
        <a:off x="2415225" y="1318975"/>
        <a:ext cx="168302" cy="237802"/>
      </dsp:txXfrm>
    </dsp:sp>
    <dsp:sp modelId="{478A6D2D-A1B5-4663-9CE6-CA1C8FF9738C}">
      <dsp:nvSpPr>
        <dsp:cNvPr id="0" name=""/>
        <dsp:cNvSpPr/>
      </dsp:nvSpPr>
      <dsp:spPr>
        <a:xfrm>
          <a:off x="1916528" y="2488"/>
          <a:ext cx="1165696" cy="1165696"/>
        </a:xfrm>
        <a:prstGeom prst="ellipse">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kern="1200">
              <a:solidFill>
                <a:srgbClr val="FF0000"/>
              </a:solidFill>
              <a:latin typeface="Calibri" panose="020F0502020204030204"/>
              <a:ea typeface="+mn-ea"/>
              <a:cs typeface="+mn-cs"/>
            </a:rPr>
            <a:t>HEART DISEASE AND STROKE</a:t>
          </a:r>
          <a:r>
            <a:rPr lang="en-US" sz="1000" b="0" kern="1200" baseline="30000">
              <a:solidFill>
                <a:srgbClr val="FF0000"/>
              </a:solidFill>
              <a:latin typeface="Calibri" panose="020F0502020204030204"/>
              <a:ea typeface="+mn-ea"/>
              <a:cs typeface="+mn-cs"/>
            </a:rPr>
            <a:t>2</a:t>
          </a:r>
          <a:endParaRPr lang="en-US" sz="1000" b="0" kern="1200">
            <a:solidFill>
              <a:srgbClr val="FF0000"/>
            </a:solidFill>
            <a:latin typeface="Calibri" panose="020F0502020204030204"/>
            <a:ea typeface="+mn-ea"/>
            <a:cs typeface="+mn-cs"/>
          </a:endParaRPr>
        </a:p>
      </dsp:txBody>
      <dsp:txXfrm>
        <a:off x="2087240" y="173200"/>
        <a:ext cx="824272" cy="824272"/>
      </dsp:txXfrm>
    </dsp:sp>
    <dsp:sp modelId="{50695C5F-DD33-4264-8191-5E63E2328D8A}">
      <dsp:nvSpPr>
        <dsp:cNvPr id="0" name=""/>
        <dsp:cNvSpPr/>
      </dsp:nvSpPr>
      <dsp:spPr>
        <a:xfrm rot="19822113">
          <a:off x="3077981" y="1608101"/>
          <a:ext cx="243648" cy="396336"/>
        </a:xfrm>
        <a:prstGeom prst="rightArrow">
          <a:avLst>
            <a:gd name="adj1" fmla="val 60000"/>
            <a:gd name="adj2" fmla="val 50000"/>
          </a:avLst>
        </a:prstGeom>
        <a:solidFill>
          <a:srgbClr val="5B9BD5">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solidFill>
              <a:sysClr val="window" lastClr="FFFFFF"/>
            </a:solidFill>
            <a:latin typeface="Calibri" panose="020F0502020204030204"/>
            <a:ea typeface="+mn-ea"/>
            <a:cs typeface="+mn-cs"/>
          </a:endParaRPr>
        </a:p>
      </dsp:txBody>
      <dsp:txXfrm>
        <a:off x="3082760" y="1705438"/>
        <a:ext cx="170554" cy="237802"/>
      </dsp:txXfrm>
    </dsp:sp>
    <dsp:sp modelId="{3AC4BC12-F957-47DF-BD7F-4704EBD66FF5}">
      <dsp:nvSpPr>
        <dsp:cNvPr id="0" name=""/>
        <dsp:cNvSpPr/>
      </dsp:nvSpPr>
      <dsp:spPr>
        <a:xfrm>
          <a:off x="3329374" y="818195"/>
          <a:ext cx="1165696" cy="1165696"/>
        </a:xfrm>
        <a:prstGeom prst="ellipse">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a:solidFill>
                <a:srgbClr val="FF0000"/>
              </a:solidFill>
              <a:latin typeface="Calibri" panose="020F0502020204030204"/>
              <a:ea typeface="+mn-ea"/>
              <a:cs typeface="+mn-cs"/>
            </a:rPr>
            <a:t>POOR BIRTH OUTCOMES</a:t>
          </a:r>
          <a:r>
            <a:rPr lang="en-US" sz="1000" kern="1200" baseline="30000">
              <a:solidFill>
                <a:srgbClr val="FF0000"/>
              </a:solidFill>
              <a:latin typeface="Calibri" panose="020F0502020204030204"/>
              <a:ea typeface="+mn-ea"/>
              <a:cs typeface="+mn-cs"/>
            </a:rPr>
            <a:t>3</a:t>
          </a:r>
          <a:endParaRPr lang="en-US" sz="1000" kern="1200">
            <a:solidFill>
              <a:srgbClr val="FF0000"/>
            </a:solidFill>
            <a:latin typeface="Calibri" panose="020F0502020204030204"/>
            <a:ea typeface="+mn-ea"/>
            <a:cs typeface="+mn-cs"/>
          </a:endParaRPr>
        </a:p>
      </dsp:txBody>
      <dsp:txXfrm>
        <a:off x="3500086" y="988907"/>
        <a:ext cx="824272" cy="824272"/>
      </dsp:txXfrm>
    </dsp:sp>
    <dsp:sp modelId="{E88166AF-4944-497D-AE14-04E31C81BB1E}">
      <dsp:nvSpPr>
        <dsp:cNvPr id="0" name=""/>
        <dsp:cNvSpPr/>
      </dsp:nvSpPr>
      <dsp:spPr>
        <a:xfrm rot="1821950">
          <a:off x="3074670" y="2416821"/>
          <a:ext cx="250046" cy="396336"/>
        </a:xfrm>
        <a:prstGeom prst="rightArrow">
          <a:avLst>
            <a:gd name="adj1" fmla="val 60000"/>
            <a:gd name="adj2" fmla="val 50000"/>
          </a:avLst>
        </a:prstGeom>
        <a:solidFill>
          <a:srgbClr val="5B9BD5">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solidFill>
              <a:sysClr val="window" lastClr="FFFFFF"/>
            </a:solidFill>
            <a:latin typeface="Calibri" panose="020F0502020204030204"/>
            <a:ea typeface="+mn-ea"/>
            <a:cs typeface="+mn-cs"/>
          </a:endParaRPr>
        </a:p>
      </dsp:txBody>
      <dsp:txXfrm>
        <a:off x="3079815" y="2477127"/>
        <a:ext cx="175032" cy="237802"/>
      </dsp:txXfrm>
    </dsp:sp>
    <dsp:sp modelId="{8CDEBB25-F27E-45E6-854A-320672F65207}">
      <dsp:nvSpPr>
        <dsp:cNvPr id="0" name=""/>
        <dsp:cNvSpPr/>
      </dsp:nvSpPr>
      <dsp:spPr>
        <a:xfrm>
          <a:off x="3329374" y="2449608"/>
          <a:ext cx="1165696" cy="1165696"/>
        </a:xfrm>
        <a:prstGeom prst="ellipse">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a:solidFill>
                <a:srgbClr val="FF0000"/>
              </a:solidFill>
              <a:latin typeface="Calibri" panose="020F0502020204030204"/>
              <a:ea typeface="+mn-ea"/>
              <a:cs typeface="+mn-cs"/>
            </a:rPr>
            <a:t>DIABETES</a:t>
          </a:r>
          <a:r>
            <a:rPr lang="en-US" sz="1000" kern="1200" baseline="30000">
              <a:solidFill>
                <a:srgbClr val="FF0000"/>
              </a:solidFill>
              <a:latin typeface="Calibri" panose="020F0502020204030204"/>
              <a:ea typeface="+mn-ea"/>
              <a:cs typeface="+mn-cs"/>
            </a:rPr>
            <a:t>4</a:t>
          </a:r>
          <a:r>
            <a:rPr lang="en-US" sz="1000" kern="1200">
              <a:solidFill>
                <a:srgbClr val="FF0000"/>
              </a:solidFill>
              <a:latin typeface="Calibri" panose="020F0502020204030204"/>
              <a:ea typeface="+mn-ea"/>
              <a:cs typeface="+mn-cs"/>
            </a:rPr>
            <a:t> AND PANCREATIC CANCER</a:t>
          </a:r>
          <a:r>
            <a:rPr lang="en-US" sz="1000" kern="1200" baseline="30000">
              <a:solidFill>
                <a:srgbClr val="FF0000"/>
              </a:solidFill>
              <a:latin typeface="Calibri" panose="020F0502020204030204"/>
              <a:ea typeface="+mn-ea"/>
              <a:cs typeface="+mn-cs"/>
            </a:rPr>
            <a:t>5</a:t>
          </a:r>
          <a:endParaRPr lang="en-US" sz="1000" kern="1200">
            <a:solidFill>
              <a:srgbClr val="FF0000"/>
            </a:solidFill>
            <a:latin typeface="Calibri" panose="020F0502020204030204"/>
            <a:ea typeface="+mn-ea"/>
            <a:cs typeface="+mn-cs"/>
          </a:endParaRPr>
        </a:p>
      </dsp:txBody>
      <dsp:txXfrm>
        <a:off x="3500086" y="2620320"/>
        <a:ext cx="824272" cy="824272"/>
      </dsp:txXfrm>
    </dsp:sp>
    <dsp:sp modelId="{AFBD1A6A-A107-4AAF-B61C-62805CB7EAB2}">
      <dsp:nvSpPr>
        <dsp:cNvPr id="0" name=""/>
        <dsp:cNvSpPr/>
      </dsp:nvSpPr>
      <dsp:spPr>
        <a:xfrm rot="5400000">
          <a:off x="2372762" y="2821085"/>
          <a:ext cx="253228" cy="396336"/>
        </a:xfrm>
        <a:prstGeom prst="rightArrow">
          <a:avLst>
            <a:gd name="adj1" fmla="val 60000"/>
            <a:gd name="adj2" fmla="val 50000"/>
          </a:avLst>
        </a:prstGeom>
        <a:solidFill>
          <a:srgbClr val="5B9BD5">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solidFill>
              <a:sysClr val="window" lastClr="FFFFFF"/>
            </a:solidFill>
            <a:latin typeface="Calibri" panose="020F0502020204030204"/>
            <a:ea typeface="+mn-ea"/>
            <a:cs typeface="+mn-cs"/>
          </a:endParaRPr>
        </a:p>
      </dsp:txBody>
      <dsp:txXfrm>
        <a:off x="2410746" y="2862368"/>
        <a:ext cx="177260" cy="237802"/>
      </dsp:txXfrm>
    </dsp:sp>
    <dsp:sp modelId="{F18A969A-FFF6-4C71-91C2-75426444ADA1}">
      <dsp:nvSpPr>
        <dsp:cNvPr id="0" name=""/>
        <dsp:cNvSpPr/>
      </dsp:nvSpPr>
      <dsp:spPr>
        <a:xfrm>
          <a:off x="1827008" y="3265315"/>
          <a:ext cx="1344735" cy="1165696"/>
        </a:xfrm>
        <a:prstGeom prst="ellipse">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a:solidFill>
                <a:srgbClr val="FF0000"/>
              </a:solidFill>
              <a:latin typeface="Calibri" panose="020F0502020204030204"/>
              <a:ea typeface="+mn-ea"/>
              <a:cs typeface="+mn-cs"/>
            </a:rPr>
            <a:t>MAL-NUTRITION</a:t>
          </a:r>
          <a:r>
            <a:rPr lang="en-US" sz="1000" kern="1200" baseline="30000">
              <a:solidFill>
                <a:srgbClr val="FF0000"/>
              </a:solidFill>
              <a:latin typeface="Calibri" panose="020F0502020204030204"/>
              <a:ea typeface="+mn-ea"/>
              <a:cs typeface="+mn-cs"/>
            </a:rPr>
            <a:t>5,6</a:t>
          </a:r>
          <a:endParaRPr lang="en-US" sz="1000" kern="1200">
            <a:solidFill>
              <a:srgbClr val="FF0000"/>
            </a:solidFill>
            <a:latin typeface="Calibri" panose="020F0502020204030204"/>
            <a:ea typeface="+mn-ea"/>
            <a:cs typeface="+mn-cs"/>
          </a:endParaRPr>
        </a:p>
      </dsp:txBody>
      <dsp:txXfrm>
        <a:off x="2023940" y="3436027"/>
        <a:ext cx="950871" cy="824272"/>
      </dsp:txXfrm>
    </dsp:sp>
    <dsp:sp modelId="{84FA6A42-EDE6-426E-B220-4E15D1E9A3AE}">
      <dsp:nvSpPr>
        <dsp:cNvPr id="0" name=""/>
        <dsp:cNvSpPr/>
      </dsp:nvSpPr>
      <dsp:spPr>
        <a:xfrm rot="8978050">
          <a:off x="1674036" y="2416821"/>
          <a:ext cx="250046" cy="396336"/>
        </a:xfrm>
        <a:prstGeom prst="rightArrow">
          <a:avLst>
            <a:gd name="adj1" fmla="val 60000"/>
            <a:gd name="adj2" fmla="val 50000"/>
          </a:avLst>
        </a:prstGeom>
        <a:solidFill>
          <a:srgbClr val="5B9BD5">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solidFill>
              <a:sysClr val="window" lastClr="FFFFFF"/>
            </a:solidFill>
            <a:latin typeface="Calibri" panose="020F0502020204030204"/>
            <a:ea typeface="+mn-ea"/>
            <a:cs typeface="+mn-cs"/>
          </a:endParaRPr>
        </a:p>
      </dsp:txBody>
      <dsp:txXfrm rot="10800000">
        <a:off x="1743905" y="2477127"/>
        <a:ext cx="175032" cy="237802"/>
      </dsp:txXfrm>
    </dsp:sp>
    <dsp:sp modelId="{971F4D18-5DBB-4746-B4D9-8293C4F37938}">
      <dsp:nvSpPr>
        <dsp:cNvPr id="0" name=""/>
        <dsp:cNvSpPr/>
      </dsp:nvSpPr>
      <dsp:spPr>
        <a:xfrm>
          <a:off x="503683" y="2449608"/>
          <a:ext cx="1165696" cy="1165696"/>
        </a:xfrm>
        <a:prstGeom prst="ellipse">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a:solidFill>
                <a:srgbClr val="FF0000"/>
              </a:solidFill>
              <a:latin typeface="Calibri" panose="020F0502020204030204"/>
              <a:ea typeface="+mn-ea"/>
              <a:cs typeface="+mn-cs"/>
            </a:rPr>
            <a:t>GASTRO-INTESTINAL DISORDERS</a:t>
          </a:r>
          <a:r>
            <a:rPr lang="en-US" sz="1000" kern="1200" baseline="30000">
              <a:solidFill>
                <a:srgbClr val="FF0000"/>
              </a:solidFill>
              <a:latin typeface="Calibri" panose="020F0502020204030204"/>
              <a:ea typeface="+mn-ea"/>
              <a:cs typeface="+mn-cs"/>
            </a:rPr>
            <a:t>7</a:t>
          </a:r>
          <a:endParaRPr lang="en-US" sz="1000" kern="1200">
            <a:solidFill>
              <a:srgbClr val="FF0000"/>
            </a:solidFill>
            <a:latin typeface="Calibri" panose="020F0502020204030204"/>
            <a:ea typeface="+mn-ea"/>
            <a:cs typeface="+mn-cs"/>
          </a:endParaRPr>
        </a:p>
      </dsp:txBody>
      <dsp:txXfrm>
        <a:off x="674395" y="2620320"/>
        <a:ext cx="824272" cy="824272"/>
      </dsp:txXfrm>
    </dsp:sp>
    <dsp:sp modelId="{E8F4528D-D055-4EB7-9286-92CE72104CEF}">
      <dsp:nvSpPr>
        <dsp:cNvPr id="0" name=""/>
        <dsp:cNvSpPr/>
      </dsp:nvSpPr>
      <dsp:spPr>
        <a:xfrm rot="12577887">
          <a:off x="1700179" y="1616153"/>
          <a:ext cx="225850" cy="396336"/>
        </a:xfrm>
        <a:prstGeom prst="rightArrow">
          <a:avLst>
            <a:gd name="adj1" fmla="val 60000"/>
            <a:gd name="adj2" fmla="val 50000"/>
          </a:avLst>
        </a:prstGeom>
        <a:solidFill>
          <a:srgbClr val="5B9BD5">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solidFill>
              <a:sysClr val="window" lastClr="FFFFFF"/>
            </a:solidFill>
            <a:latin typeface="Calibri" panose="020F0502020204030204"/>
            <a:ea typeface="+mn-ea"/>
            <a:cs typeface="+mn-cs"/>
          </a:endParaRPr>
        </a:p>
      </dsp:txBody>
      <dsp:txXfrm rot="10800000">
        <a:off x="1763504" y="1712170"/>
        <a:ext cx="158095" cy="237802"/>
      </dsp:txXfrm>
    </dsp:sp>
    <dsp:sp modelId="{10BB21BD-822E-4202-88A0-6D6EDDF2E5FF}">
      <dsp:nvSpPr>
        <dsp:cNvPr id="0" name=""/>
        <dsp:cNvSpPr/>
      </dsp:nvSpPr>
      <dsp:spPr>
        <a:xfrm>
          <a:off x="457929" y="818195"/>
          <a:ext cx="1257203" cy="1165696"/>
        </a:xfrm>
        <a:prstGeom prst="ellipse">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a:solidFill>
                <a:srgbClr val="FF0000"/>
              </a:solidFill>
              <a:latin typeface="Calibri" panose="020F0502020204030204"/>
              <a:ea typeface="+mn-ea"/>
              <a:cs typeface="+mn-cs"/>
            </a:rPr>
            <a:t>PNEUMONIA</a:t>
          </a:r>
          <a:r>
            <a:rPr lang="en-US" sz="1000" kern="1200" baseline="30000">
              <a:solidFill>
                <a:srgbClr val="FF0000"/>
              </a:solidFill>
              <a:latin typeface="Calibri" panose="020F0502020204030204"/>
              <a:ea typeface="+mn-ea"/>
              <a:cs typeface="+mn-cs"/>
            </a:rPr>
            <a:t>1</a:t>
          </a:r>
          <a:endParaRPr lang="en-US" sz="1000" kern="1200">
            <a:solidFill>
              <a:srgbClr val="FF0000"/>
            </a:solidFill>
            <a:latin typeface="Calibri" panose="020F0502020204030204"/>
            <a:ea typeface="+mn-ea"/>
            <a:cs typeface="+mn-cs"/>
          </a:endParaRPr>
        </a:p>
      </dsp:txBody>
      <dsp:txXfrm>
        <a:off x="642042" y="988907"/>
        <a:ext cx="888977" cy="8242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54730D-4EB9-4D88-9C94-0FC480F37B43}">
      <dsp:nvSpPr>
        <dsp:cNvPr id="0" name=""/>
        <dsp:cNvSpPr/>
      </dsp:nvSpPr>
      <dsp:spPr>
        <a:xfrm>
          <a:off x="6969317" y="524499"/>
          <a:ext cx="1389416" cy="1389644"/>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63ED1FA-EB66-450D-8514-506E33257F58}">
      <dsp:nvSpPr>
        <dsp:cNvPr id="0" name=""/>
        <dsp:cNvSpPr/>
      </dsp:nvSpPr>
      <dsp:spPr>
        <a:xfrm>
          <a:off x="7015162" y="570829"/>
          <a:ext cx="1296986" cy="1296984"/>
        </a:xfrm>
        <a:prstGeom prst="ellipse">
          <a:avLst/>
        </a:prstGeom>
        <a:solidFill>
          <a:srgbClr val="92D050"/>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2"/>
              </a:solidFill>
              <a:latin typeface="+mj-lt"/>
            </a:rPr>
            <a:t>Staying in chair</a:t>
          </a:r>
        </a:p>
      </dsp:txBody>
      <dsp:txXfrm>
        <a:off x="7200763" y="756147"/>
        <a:ext cx="926524" cy="926348"/>
      </dsp:txXfrm>
    </dsp:sp>
    <dsp:sp modelId="{54BCEBC0-49C3-4393-84AF-E3FA09D40F58}">
      <dsp:nvSpPr>
        <dsp:cNvPr id="0" name=""/>
        <dsp:cNvSpPr/>
      </dsp:nvSpPr>
      <dsp:spPr>
        <a:xfrm rot="2700000">
          <a:off x="5532656" y="524571"/>
          <a:ext cx="1389256" cy="1389256"/>
        </a:xfrm>
        <a:prstGeom prst="teardrop">
          <a:avLst>
            <a:gd name="adj" fmla="val 10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D22F3D-FBA6-4579-90CF-D0040E96570E}">
      <dsp:nvSpPr>
        <dsp:cNvPr id="0" name=""/>
        <dsp:cNvSpPr/>
      </dsp:nvSpPr>
      <dsp:spPr>
        <a:xfrm>
          <a:off x="5579900" y="570829"/>
          <a:ext cx="1296986" cy="1296984"/>
        </a:xfrm>
        <a:prstGeom prst="ellipse">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mj-lt"/>
            </a:rPr>
            <a:t>Resting head on head rest</a:t>
          </a:r>
        </a:p>
      </dsp:txBody>
      <dsp:txXfrm>
        <a:off x="5764761" y="756147"/>
        <a:ext cx="926524" cy="926348"/>
      </dsp:txXfrm>
    </dsp:sp>
    <dsp:sp modelId="{373EBAE2-6B14-41E4-B2FD-28876040126E}">
      <dsp:nvSpPr>
        <dsp:cNvPr id="0" name=""/>
        <dsp:cNvSpPr/>
      </dsp:nvSpPr>
      <dsp:spPr>
        <a:xfrm rot="2700000">
          <a:off x="4097393" y="524571"/>
          <a:ext cx="1389256" cy="1389256"/>
        </a:xfrm>
        <a:prstGeom prst="teardrop">
          <a:avLst>
            <a:gd name="adj" fmla="val 10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39D0AE-5616-4814-9D0D-35C5D947DDF8}">
      <dsp:nvSpPr>
        <dsp:cNvPr id="0" name=""/>
        <dsp:cNvSpPr/>
      </dsp:nvSpPr>
      <dsp:spPr>
        <a:xfrm>
          <a:off x="4143898" y="570829"/>
          <a:ext cx="1296986" cy="1296984"/>
        </a:xfrm>
        <a:prstGeom prst="ellipse">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mj-lt"/>
            </a:rPr>
            <a:t>Swinging legs around</a:t>
          </a:r>
        </a:p>
      </dsp:txBody>
      <dsp:txXfrm>
        <a:off x="4328759" y="756147"/>
        <a:ext cx="926524" cy="926348"/>
      </dsp:txXfrm>
    </dsp:sp>
    <dsp:sp modelId="{7F5BD79D-C693-4535-9E37-FA47B75146FD}">
      <dsp:nvSpPr>
        <dsp:cNvPr id="0" name=""/>
        <dsp:cNvSpPr/>
      </dsp:nvSpPr>
      <dsp:spPr>
        <a:xfrm rot="2700000">
          <a:off x="2661392" y="524571"/>
          <a:ext cx="1389256" cy="1389256"/>
        </a:xfrm>
        <a:prstGeom prst="teardrop">
          <a:avLst>
            <a:gd name="adj" fmla="val 10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77887B4-3DA7-4F9C-B39E-74EC52BAC5EE}">
      <dsp:nvSpPr>
        <dsp:cNvPr id="0" name=""/>
        <dsp:cNvSpPr/>
      </dsp:nvSpPr>
      <dsp:spPr>
        <a:xfrm>
          <a:off x="2707896" y="570829"/>
          <a:ext cx="1296986" cy="1296984"/>
        </a:xfrm>
        <a:prstGeom prst="ellipse">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mj-lt"/>
            </a:rPr>
            <a:t>Sitting on the edge</a:t>
          </a:r>
        </a:p>
      </dsp:txBody>
      <dsp:txXfrm>
        <a:off x="2893497" y="756147"/>
        <a:ext cx="926524" cy="926348"/>
      </dsp:txXfrm>
    </dsp:sp>
    <dsp:sp modelId="{0E372955-0136-4A2C-9F90-0917867919FF}">
      <dsp:nvSpPr>
        <dsp:cNvPr id="0" name=""/>
        <dsp:cNvSpPr/>
      </dsp:nvSpPr>
      <dsp:spPr>
        <a:xfrm rot="2700000">
          <a:off x="1225390" y="524571"/>
          <a:ext cx="1389256" cy="1389256"/>
        </a:xfrm>
        <a:prstGeom prst="teardrop">
          <a:avLst>
            <a:gd name="adj" fmla="val 10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782507-4E51-44F7-809E-A5234883ABF3}">
      <dsp:nvSpPr>
        <dsp:cNvPr id="0" name=""/>
        <dsp:cNvSpPr/>
      </dsp:nvSpPr>
      <dsp:spPr>
        <a:xfrm>
          <a:off x="1271895" y="570829"/>
          <a:ext cx="1296986" cy="1296984"/>
        </a:xfrm>
        <a:prstGeom prst="ellipse">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mj-lt"/>
            </a:rPr>
            <a:t>Standing by the chair</a:t>
          </a:r>
        </a:p>
      </dsp:txBody>
      <dsp:txXfrm>
        <a:off x="1457495" y="756147"/>
        <a:ext cx="926524" cy="926348"/>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8D2B9884-A870-4D7A-A6FD-DBF63C90457B}" type="slidenum">
              <a:rPr lang="en-US" smtClean="0"/>
              <a:t>‹#›</a:t>
            </a:fld>
            <a:endParaRPr lang="en-US"/>
          </a:p>
        </p:txBody>
      </p:sp>
    </p:spTree>
    <p:extLst>
      <p:ext uri="{BB962C8B-B14F-4D97-AF65-F5344CB8AC3E}">
        <p14:creationId xmlns:p14="http://schemas.microsoft.com/office/powerpoint/2010/main" val="38963206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17778013-27E9-4F9D-A5B1-039AB57B4D0E}" type="datetimeFigureOut">
              <a:rPr lang="en-US" smtClean="0"/>
              <a:pPr/>
              <a:t>9/19/2016</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13204FA3-5B17-44D1-BECF-84F0B4602B86}" type="slidenum">
              <a:rPr lang="en-US" smtClean="0"/>
              <a:pPr/>
              <a:t>‹#›</a:t>
            </a:fld>
            <a:endParaRPr lang="en-US" dirty="0"/>
          </a:p>
        </p:txBody>
      </p:sp>
    </p:spTree>
    <p:extLst>
      <p:ext uri="{BB962C8B-B14F-4D97-AF65-F5344CB8AC3E}">
        <p14:creationId xmlns:p14="http://schemas.microsoft.com/office/powerpoint/2010/main" val="2584523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3204FA3-5B17-44D1-BECF-84F0B4602B86}"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Behavior management will be based on these findings. </a:t>
            </a:r>
          </a:p>
        </p:txBody>
      </p:sp>
      <p:sp>
        <p:nvSpPr>
          <p:cNvPr id="4" name="Slide Number Placeholder 3"/>
          <p:cNvSpPr>
            <a:spLocks noGrp="1"/>
          </p:cNvSpPr>
          <p:nvPr>
            <p:ph type="sldNum" sz="quarter" idx="10"/>
          </p:nvPr>
        </p:nvSpPr>
        <p:spPr/>
        <p:txBody>
          <a:bodyPr/>
          <a:lstStyle/>
          <a:p>
            <a:fld id="{13204FA3-5B17-44D1-BECF-84F0B4602B86}" type="slidenum">
              <a:rPr lang="en-US" smtClean="0"/>
              <a:pPr/>
              <a:t>18</a:t>
            </a:fld>
            <a:endParaRPr lang="en-US" dirty="0"/>
          </a:p>
        </p:txBody>
      </p:sp>
    </p:spTree>
    <p:extLst>
      <p:ext uri="{BB962C8B-B14F-4D97-AF65-F5344CB8AC3E}">
        <p14:creationId xmlns:p14="http://schemas.microsoft.com/office/powerpoint/2010/main" val="35067612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bwMode="auto">
          <a:noFill/>
          <a:ln>
            <a:solidFill>
              <a:srgbClr val="000000"/>
            </a:solidFill>
            <a:miter lim="800000"/>
            <a:headEnd/>
            <a:tailEnd/>
          </a:ln>
        </p:spPr>
      </p:sp>
      <p:sp>
        <p:nvSpPr>
          <p:cNvPr id="1843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184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35383E7-EB5F-4FD7-92E3-593687C48334}" type="slidenum">
              <a:rPr lang="en-US" smtClean="0"/>
              <a:pPr/>
              <a:t>19</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1157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1157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5539C7D-790B-4F0A-87AA-FB577693C7D8}" type="slidenum">
              <a:rPr lang="en-US" smtClean="0"/>
              <a:pPr/>
              <a:t>20</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3204FA3-5B17-44D1-BECF-84F0B4602B86}" type="slidenum">
              <a:rPr lang="en-US" smtClean="0"/>
              <a:pPr/>
              <a:t>21</a:t>
            </a:fld>
            <a:endParaRPr lang="en-US" dirty="0"/>
          </a:p>
        </p:txBody>
      </p:sp>
    </p:spTree>
    <p:extLst>
      <p:ext uri="{BB962C8B-B14F-4D97-AF65-F5344CB8AC3E}">
        <p14:creationId xmlns:p14="http://schemas.microsoft.com/office/powerpoint/2010/main" val="17563172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1146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1146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A9B827D-3557-47BA-84FB-D74099D30A27}" type="slidenum">
              <a:rPr lang="en-US" smtClean="0"/>
              <a:pPr/>
              <a:t>22</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1136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136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597BFF6-2E4B-4FF1-8A7C-D810E0A5B1AC}" type="slidenum">
              <a:rPr lang="en-US" smtClean="0"/>
              <a:pPr/>
              <a:t>23</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11161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They</a:t>
            </a:r>
            <a:r>
              <a:rPr lang="en-US" baseline="0" dirty="0"/>
              <a:t> don’t understand you statement we hear all the time. </a:t>
            </a:r>
            <a:endParaRPr lang="en-US" dirty="0"/>
          </a:p>
        </p:txBody>
      </p:sp>
      <p:sp>
        <p:nvSpPr>
          <p:cNvPr id="1116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87D6FAB-B518-45A8-8215-26103DA64D7E}" type="slidenum">
              <a:rPr lang="en-US" smtClean="0"/>
              <a:pPr/>
              <a:t>24</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1198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1198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E01A294-5BF0-4A4B-81E6-E2898A0151A8}" type="slidenum">
              <a:rPr lang="en-US" smtClean="0"/>
              <a:pPr/>
              <a:t>25</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1853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734FC0A-7C6B-4285-BD29-CF2DCA7F9E77}" type="slidenum">
              <a:rPr lang="en-US" smtClean="0"/>
              <a:pPr/>
              <a:t>26</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p:spPr>
      </p:sp>
      <p:sp>
        <p:nvSpPr>
          <p:cNvPr id="1269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269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25033E5-097D-4C45-A41D-7013BC29D990}" type="slidenum">
              <a:rPr lang="en-US" smtClean="0"/>
              <a:pPr/>
              <a:t>29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9830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800" b="1" dirty="0"/>
              <a:t>These are techniques that can be utilized with any patient in any setting</a:t>
            </a:r>
            <a:r>
              <a:rPr lang="en-US" dirty="0"/>
              <a:t>.</a:t>
            </a:r>
          </a:p>
        </p:txBody>
      </p:sp>
      <p:sp>
        <p:nvSpPr>
          <p:cNvPr id="983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48F5E11-5CF4-4373-BD90-A2E00367CAC1}" type="slidenum">
              <a:rPr lang="en-US" smtClean="0"/>
              <a:pPr/>
              <a:t>4</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Remember to mention to have this discussion outside of earshot</a:t>
            </a:r>
            <a:r>
              <a:rPr lang="en-US" b="1" baseline="0" dirty="0"/>
              <a:t> of patient if possible</a:t>
            </a:r>
            <a:endParaRPr lang="en-US" b="1" dirty="0"/>
          </a:p>
        </p:txBody>
      </p:sp>
      <p:sp>
        <p:nvSpPr>
          <p:cNvPr id="4" name="Slide Number Placeholder 3"/>
          <p:cNvSpPr>
            <a:spLocks noGrp="1"/>
          </p:cNvSpPr>
          <p:nvPr>
            <p:ph type="sldNum" sz="quarter" idx="10"/>
          </p:nvPr>
        </p:nvSpPr>
        <p:spPr/>
        <p:txBody>
          <a:bodyPr/>
          <a:lstStyle/>
          <a:p>
            <a:fld id="{13204FA3-5B17-44D1-BECF-84F0B4602B86}" type="slidenum">
              <a:rPr lang="en-US" smtClean="0"/>
              <a:pPr/>
              <a:t>32</a:t>
            </a:fld>
            <a:endParaRPr lang="en-US" dirty="0"/>
          </a:p>
        </p:txBody>
      </p:sp>
    </p:spTree>
    <p:extLst>
      <p:ext uri="{BB962C8B-B14F-4D97-AF65-F5344CB8AC3E}">
        <p14:creationId xmlns:p14="http://schemas.microsoft.com/office/powerpoint/2010/main" val="9550420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290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C9945D7-9AFE-453A-9C40-8665DB8B4C86}" type="slidenum">
              <a:rPr lang="en-US" smtClean="0"/>
              <a:pPr/>
              <a:t>40</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p:spPr>
      </p:sp>
      <p:sp>
        <p:nvSpPr>
          <p:cNvPr id="1280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This is where there are issues.  If you need a patient stabilized, get approved and put into daily action plan.</a:t>
            </a:r>
          </a:p>
        </p:txBody>
      </p:sp>
      <p:sp>
        <p:nvSpPr>
          <p:cNvPr id="1280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3E0D32B-E97A-4CC6-BF57-8A97542535B5}" type="slidenum">
              <a:rPr lang="en-US" smtClean="0"/>
              <a:pPr/>
              <a:t>46</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bwMode="auto">
          <a:noFill/>
          <a:ln>
            <a:solidFill>
              <a:srgbClr val="000000"/>
            </a:solidFill>
            <a:miter lim="800000"/>
            <a:headEnd/>
            <a:tailEnd/>
          </a:ln>
        </p:spPr>
      </p:sp>
      <p:sp>
        <p:nvSpPr>
          <p:cNvPr id="1863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1863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CD83058-A642-49C2-A219-FD8C2027E270}" type="slidenum">
              <a:rPr lang="en-US" smtClean="0"/>
              <a:pPr/>
              <a:t>49</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bwMode="auto">
          <a:noFill/>
          <a:ln>
            <a:solidFill>
              <a:srgbClr val="000000"/>
            </a:solidFill>
            <a:miter lim="800000"/>
            <a:headEnd/>
            <a:tailEnd/>
          </a:ln>
        </p:spPr>
      </p:sp>
      <p:sp>
        <p:nvSpPr>
          <p:cNvPr id="1873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1873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B12DA33-9CF1-42BD-9F18-F610C9650D26}" type="slidenum">
              <a:rPr lang="en-US" smtClean="0"/>
              <a:pPr/>
              <a:t>50</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p:spPr>
      </p:sp>
      <p:sp>
        <p:nvSpPr>
          <p:cNvPr id="1310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310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75DA29A-A3E5-4678-BD31-DF9C1C80D98F}" type="slidenum">
              <a:rPr lang="en-US" smtClean="0"/>
              <a:pPr/>
              <a:t>51</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p:spPr>
      </p:sp>
      <p:sp>
        <p:nvSpPr>
          <p:cNvPr id="1320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321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CCA2B36-F16C-43F8-90BC-3A4CF2383FF4}" type="slidenum">
              <a:rPr lang="en-US" smtClean="0"/>
              <a:pPr/>
              <a:t>52</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3204FA3-5B17-44D1-BECF-84F0B4602B86}" type="slidenum">
              <a:rPr lang="en-US" smtClean="0"/>
              <a:pPr/>
              <a:t>53</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3204FA3-5B17-44D1-BECF-84F0B4602B86}" type="slidenum">
              <a:rPr lang="en-US" smtClean="0"/>
              <a:pPr/>
              <a:t>54</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3204FA3-5B17-44D1-BECF-84F0B4602B86}" type="slidenum">
              <a:rPr lang="en-US" smtClean="0"/>
              <a:pPr/>
              <a:t>56</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993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dirty="0"/>
              <a:t>Many of these limitations easily</a:t>
            </a:r>
            <a:r>
              <a:rPr lang="en-US" b="1" baseline="0" dirty="0"/>
              <a:t> extend to the community at large, especially the patients seen at FQHCs.</a:t>
            </a:r>
            <a:r>
              <a:rPr lang="en-US" baseline="0" dirty="0"/>
              <a:t> </a:t>
            </a:r>
            <a:endParaRPr lang="en-US" dirty="0"/>
          </a:p>
        </p:txBody>
      </p:sp>
      <p:sp>
        <p:nvSpPr>
          <p:cNvPr id="993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346A60D-E1DE-4B39-BDC8-8405E21569D6}" type="slidenum">
              <a:rPr lang="en-US" smtClean="0"/>
              <a:pPr/>
              <a:t>5</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p:spPr>
      </p:sp>
      <p:sp>
        <p:nvSpPr>
          <p:cNvPr id="133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331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DE75E10-5FAF-4C3D-9344-9907432C7A38}" type="slidenum">
              <a:rPr lang="en-US" smtClean="0"/>
              <a:pPr/>
              <a:t>58</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3204FA3-5B17-44D1-BECF-84F0B4602B86}" type="slidenum">
              <a:rPr lang="en-US" smtClean="0"/>
              <a:pPr/>
              <a:t>60</a:t>
            </a:fld>
            <a:endParaRPr lang="en-US" dirty="0"/>
          </a:p>
        </p:txBody>
      </p:sp>
    </p:spTree>
    <p:extLst>
      <p:ext uri="{BB962C8B-B14F-4D97-AF65-F5344CB8AC3E}">
        <p14:creationId xmlns:p14="http://schemas.microsoft.com/office/powerpoint/2010/main" val="4136001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bwMode="auto">
          <a:noFill/>
          <a:ln>
            <a:solidFill>
              <a:srgbClr val="000000"/>
            </a:solidFill>
            <a:miter lim="800000"/>
            <a:headEnd/>
            <a:tailEnd/>
          </a:ln>
        </p:spPr>
      </p:sp>
      <p:sp>
        <p:nvSpPr>
          <p:cNvPr id="1884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1884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0A8A49B-80FC-4A19-8FE3-60D8CC7D866C}" type="slidenum">
              <a:rPr lang="en-US" smtClean="0"/>
              <a:pPr/>
              <a:t>66</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1034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034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BEF92DA-3597-4C78-BFD9-58C7CBAE4DAD}" type="slidenum">
              <a:rPr lang="en-US" smtClean="0"/>
              <a:pPr/>
              <a:t>7</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76921CE-F363-4056-91F0-B86CF89EB258}" type="slidenum">
              <a:rPr lang="en-US" smtClean="0"/>
              <a:pPr/>
              <a:t>8</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1064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065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CFF4A2D-ADC6-4299-BD5A-E878A3941B5E}" type="slidenum">
              <a:rPr lang="en-US" smtClean="0"/>
              <a:pPr/>
              <a:t>9</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Numerous factors are involved</a:t>
            </a:r>
            <a:r>
              <a:rPr lang="en-US" baseline="0" dirty="0"/>
              <a:t> in creation of an effective oral health plan.  Each patient requires a needs assessment that encompasses all factors that contribute to oral health. </a:t>
            </a:r>
            <a:endParaRPr lang="en-US" dirty="0"/>
          </a:p>
        </p:txBody>
      </p:sp>
      <p:sp>
        <p:nvSpPr>
          <p:cNvPr id="4" name="Slide Number Placeholder 3"/>
          <p:cNvSpPr>
            <a:spLocks noGrp="1"/>
          </p:cNvSpPr>
          <p:nvPr>
            <p:ph type="sldNum" sz="quarter" idx="10"/>
          </p:nvPr>
        </p:nvSpPr>
        <p:spPr/>
        <p:txBody>
          <a:bodyPr/>
          <a:lstStyle/>
          <a:p>
            <a:fld id="{13204FA3-5B17-44D1-BECF-84F0B4602B86}" type="slidenum">
              <a:rPr lang="en-US" smtClean="0"/>
              <a:pPr/>
              <a:t>10</a:t>
            </a:fld>
            <a:endParaRPr lang="en-US" dirty="0"/>
          </a:p>
        </p:txBody>
      </p:sp>
    </p:spTree>
    <p:extLst>
      <p:ext uri="{BB962C8B-B14F-4D97-AF65-F5344CB8AC3E}">
        <p14:creationId xmlns:p14="http://schemas.microsoft.com/office/powerpoint/2010/main" val="509582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176921CE-F363-4056-91F0-B86CF89EB258}" type="slidenum">
              <a:rPr lang="en-US" smtClean="0"/>
              <a:pPr/>
              <a:t>11</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1064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065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CFF4A2D-ADC6-4299-BD5A-E878A3941B5E}" type="slidenum">
              <a:rPr lang="en-US" smtClean="0"/>
              <a:pPr/>
              <a:t>17</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0E451CEC-8450-415B-81F6-71DD7F1ECB46}" type="datetimeFigureOut">
              <a:rPr lang="en-US" smtClean="0"/>
              <a:pPr/>
              <a:t>9/19/2016</a:t>
            </a:fld>
            <a:endParaRPr lang="en-US" dirty="0"/>
          </a:p>
        </p:txBody>
      </p:sp>
      <p:sp>
        <p:nvSpPr>
          <p:cNvPr id="19" name="Footer Placeholder 18"/>
          <p:cNvSpPr>
            <a:spLocks noGrp="1"/>
          </p:cNvSpPr>
          <p:nvPr>
            <p:ph type="ftr" sz="quarter" idx="11"/>
          </p:nvPr>
        </p:nvSpPr>
        <p:spPr/>
        <p:txBody>
          <a:bodyPr/>
          <a:lstStyle/>
          <a:p>
            <a:endParaRPr lang="en-US" dirty="0"/>
          </a:p>
        </p:txBody>
      </p:sp>
      <p:sp>
        <p:nvSpPr>
          <p:cNvPr id="27" name="Slide Number Placeholder 26"/>
          <p:cNvSpPr>
            <a:spLocks noGrp="1"/>
          </p:cNvSpPr>
          <p:nvPr>
            <p:ph type="sldNum" sz="quarter" idx="12"/>
          </p:nvPr>
        </p:nvSpPr>
        <p:spPr/>
        <p:txBody>
          <a:bodyPr/>
          <a:lstStyle/>
          <a:p>
            <a:fld id="{3F25561B-2C7E-4808-BB36-554FBDD1D5B1}" type="slidenum">
              <a:rPr lang="en-US" smtClean="0"/>
              <a:pPr/>
              <a:t>‹#›</a:t>
            </a:fld>
            <a:endParaRPr lang="en-US" dirty="0"/>
          </a:p>
        </p:txBody>
      </p:sp>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12" name="Right Triangle 11"/>
          <p:cNvSpPr/>
          <p:nvPr/>
        </p:nvSpPr>
        <p:spPr>
          <a:xfrm rot="420000" flipV="1">
            <a:off x="8004135"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2" name="Title 1"/>
          <p:cNvSpPr>
            <a:spLocks noGrp="1"/>
          </p:cNvSpPr>
          <p:nvPr>
            <p:ph type="title"/>
          </p:nvPr>
        </p:nvSpPr>
        <p:spPr>
          <a:xfrm>
            <a:off x="609600" y="1176997"/>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0E451CEC-8450-415B-81F6-71DD7F1ECB46}" type="datetimeFigureOut">
              <a:rPr lang="en-US" smtClean="0"/>
              <a:pPr/>
              <a:t>9/19/2016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8077200" y="6356351"/>
            <a:ext cx="609600" cy="365125"/>
          </a:xfrm>
        </p:spPr>
        <p:txBody>
          <a:bodyPr/>
          <a:lstStyle/>
          <a:p>
            <a:fld id="{3F25561B-2C7E-4808-BB36-554FBDD1D5B1}" type="slidenum">
              <a:rPr lang="en-US" smtClean="0"/>
              <a:pPr/>
              <a:t>‹#›</a:t>
            </a:fld>
            <a:endParaRPr lang="en-US" dirty="0"/>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dirty="0"/>
              <a:t>Click icon to add picture</a:t>
            </a:r>
          </a:p>
        </p:txBody>
      </p:sp>
      <p:sp>
        <p:nvSpPr>
          <p:cNvPr id="10" name="Freeform 9"/>
          <p:cNvSpPr>
            <a:spLocks/>
          </p:cNvSpPr>
          <p:nvPr/>
        </p:nvSpPr>
        <p:spPr bwMode="auto">
          <a:xfrm flipV="1">
            <a:off x="-9526" y="5816601"/>
            <a:ext cx="9163051"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11" name="Freeform 10"/>
          <p:cNvSpPr>
            <a:spLocks/>
          </p:cNvSpPr>
          <p:nvPr/>
        </p:nvSpPr>
        <p:spPr bwMode="auto">
          <a:xfrm flipV="1">
            <a:off x="4381501" y="6219826"/>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E451CEC-8450-415B-81F6-71DD7F1ECB46}" type="datetimeFigureOut">
              <a:rPr lang="en-US" smtClean="0"/>
              <a:pPr/>
              <a:t>9/19/2016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F25561B-2C7E-4808-BB36-554FBDD1D5B1}" type="slidenum">
              <a:rPr lang="en-US" smtClean="0"/>
              <a:pPr/>
              <a:t>‹#›</a:t>
            </a:fld>
            <a:endParaRPr lang="en-US" dirty="0"/>
          </a:p>
        </p:txBody>
      </p:sp>
    </p:spTree>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2"/>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2"/>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E451CEC-8450-415B-81F6-71DD7F1ECB46}" type="datetimeFigureOut">
              <a:rPr lang="en-US" smtClean="0"/>
              <a:pPr/>
              <a:t>9/19/2016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F25561B-2C7E-4808-BB36-554FBDD1D5B1}" type="slidenum">
              <a:rPr lang="en-US" smtClean="0"/>
              <a:pPr/>
              <a:t>‹#›</a:t>
            </a:fld>
            <a:endParaRPr lang="en-US" dirty="0"/>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lvl1pPr algn="l">
              <a:defRPr sz="4400"/>
            </a:lvl1pPr>
          </a:lstStyle>
          <a:p>
            <a:r>
              <a:rPr kumimoji="0" lang="en-US" dirty="0"/>
              <a:t>Click to edit Master title style</a:t>
            </a:r>
          </a:p>
        </p:txBody>
      </p:sp>
      <p:sp>
        <p:nvSpPr>
          <p:cNvPr id="3" name="Content Placeholder 2"/>
          <p:cNvSpPr>
            <a:spLocks noGrp="1"/>
          </p:cNvSpPr>
          <p:nvPr>
            <p:ph idx="1"/>
          </p:nvPr>
        </p:nvSpPr>
        <p:spPr>
          <a:xfrm>
            <a:off x="457200" y="1623695"/>
            <a:ext cx="8229600" cy="4389120"/>
          </a:xfrm>
        </p:spPr>
        <p:txBody>
          <a:bodyPr/>
          <a:lstStyle>
            <a:lvl1pPr algn="l">
              <a:defRPr sz="2800">
                <a:latin typeface="+mj-lt"/>
              </a:defRPr>
            </a:lvl1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Date Placeholder 3"/>
          <p:cNvSpPr>
            <a:spLocks noGrp="1"/>
          </p:cNvSpPr>
          <p:nvPr>
            <p:ph type="dt" sz="half" idx="10"/>
          </p:nvPr>
        </p:nvSpPr>
        <p:spPr/>
        <p:txBody>
          <a:bodyPr/>
          <a:lstStyle/>
          <a:p>
            <a:fld id="{0E451CEC-8450-415B-81F6-71DD7F1ECB46}" type="datetimeFigureOut">
              <a:rPr lang="en-US" smtClean="0"/>
              <a:pPr/>
              <a:t>9/19/2016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F25561B-2C7E-4808-BB36-554FBDD1D5B1}" type="slidenum">
              <a:rPr lang="en-US" smtClean="0"/>
              <a:pPr/>
              <a:t>‹#›</a:t>
            </a:fld>
            <a:endParaRPr lang="en-US" dirty="0"/>
          </a:p>
        </p:txBody>
      </p:sp>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a:bodyPr>
          <a:lstStyle>
            <a:lvl1pPr algn="l">
              <a:defRPr sz="4400"/>
            </a:lvl1pPr>
          </a:lstStyle>
          <a:p>
            <a:r>
              <a:rPr lang="en-US" dirty="0"/>
              <a:t>Click to edit Master title style</a:t>
            </a:r>
          </a:p>
        </p:txBody>
      </p:sp>
      <p:sp>
        <p:nvSpPr>
          <p:cNvPr id="3" name="Date Placeholder 2"/>
          <p:cNvSpPr>
            <a:spLocks noGrp="1"/>
          </p:cNvSpPr>
          <p:nvPr>
            <p:ph type="dt" sz="half" idx="10"/>
          </p:nvPr>
        </p:nvSpPr>
        <p:spPr/>
        <p:txBody>
          <a:bodyPr/>
          <a:lstStyle/>
          <a:p>
            <a:fld id="{0E451CEC-8450-415B-81F6-71DD7F1ECB46}" type="datetimeFigureOut">
              <a:rPr lang="en-US" smtClean="0"/>
              <a:pPr/>
              <a:t>9/19/2016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F25561B-2C7E-4808-BB36-554FBDD1D5B1}" type="slidenum">
              <a:rPr lang="en-US" smtClean="0"/>
              <a:pPr/>
              <a:t>‹#›</a:t>
            </a:fld>
            <a:endParaRPr lang="en-US" dirty="0"/>
          </a:p>
        </p:txBody>
      </p:sp>
    </p:spTree>
    <p:extLst>
      <p:ext uri="{BB962C8B-B14F-4D97-AF65-F5344CB8AC3E}">
        <p14:creationId xmlns:p14="http://schemas.microsoft.com/office/powerpoint/2010/main" val="197869072"/>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5"/>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0E451CEC-8450-415B-81F6-71DD7F1ECB46}" type="datetimeFigureOut">
              <a:rPr lang="en-US" smtClean="0"/>
              <a:pPr/>
              <a:t>9/19/2016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F25561B-2C7E-4808-BB36-554FBDD1D5B1}" type="slidenum">
              <a:rPr lang="en-US" smtClean="0"/>
              <a:pPr/>
              <a:t>‹#›</a:t>
            </a:fld>
            <a:endParaRPr lang="en-US" dirty="0"/>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E451CEC-8450-415B-81F6-71DD7F1ECB46}" type="datetimeFigureOut">
              <a:rPr lang="en-US" smtClean="0"/>
              <a:pPr/>
              <a:t>9/19/2016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F25561B-2C7E-4808-BB36-554FBDD1D5B1}" type="slidenum">
              <a:rPr lang="en-US" smtClean="0"/>
              <a:pPr/>
              <a:t>‹#›</a:t>
            </a:fld>
            <a:endParaRPr lang="en-US" dirty="0"/>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1"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6" y="1859758"/>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1" y="2514601"/>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6" y="2514601"/>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0E451CEC-8450-415B-81F6-71DD7F1ECB46}" type="datetimeFigureOut">
              <a:rPr lang="en-US" smtClean="0"/>
              <a:pPr/>
              <a:t>9/19/2016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F25561B-2C7E-4808-BB36-554FBDD1D5B1}" type="slidenum">
              <a:rPr lang="en-US" smtClean="0"/>
              <a:pPr/>
              <a:t>‹#›</a:t>
            </a:fld>
            <a:endParaRPr lang="en-US" dirty="0"/>
          </a:p>
        </p:txBody>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0E451CEC-8450-415B-81F6-71DD7F1ECB46}" type="datetimeFigureOut">
              <a:rPr lang="en-US" smtClean="0"/>
              <a:pPr/>
              <a:t>9/19/2016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F25561B-2C7E-4808-BB36-554FBDD1D5B1}" type="slidenum">
              <a:rPr lang="en-US" smtClean="0"/>
              <a:pPr/>
              <a:t>‹#›</a:t>
            </a:fld>
            <a:endParaRPr lang="en-US" dirty="0"/>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451CEC-8450-415B-81F6-71DD7F1ECB46}" type="datetimeFigureOut">
              <a:rPr lang="en-US" smtClean="0"/>
              <a:pPr/>
              <a:t>9/19/2016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F25561B-2C7E-4808-BB36-554FBDD1D5B1}" type="slidenum">
              <a:rPr lang="en-US" smtClean="0"/>
              <a:pPr/>
              <a:t>‹#›</a:t>
            </a:fld>
            <a:endParaRPr lang="en-US" dirty="0"/>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1"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E451CEC-8450-415B-81F6-71DD7F1ECB46}" type="datetimeFigureOut">
              <a:rPr lang="en-US" smtClean="0"/>
              <a:pPr/>
              <a:t>9/19/2016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F25561B-2C7E-4808-BB36-554FBDD1D5B1}" type="slidenum">
              <a:rPr lang="en-US" smtClean="0"/>
              <a:pPr/>
              <a:t>‹#›</a:t>
            </a:fld>
            <a:endParaRPr lang="en-US" dirty="0"/>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9526" y="-7144"/>
            <a:ext cx="9163051"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8" name="Freeform 7"/>
          <p:cNvSpPr>
            <a:spLocks/>
          </p:cNvSpPr>
          <p:nvPr/>
        </p:nvSpPr>
        <p:spPr bwMode="auto">
          <a:xfrm>
            <a:off x="4381501"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1"/>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0E451CEC-8450-415B-81F6-71DD7F1ECB46}" type="datetimeFigureOut">
              <a:rPr lang="en-US" smtClean="0"/>
              <a:pPr/>
              <a:t>9/19/2016</a:t>
            </a:fld>
            <a:endParaRPr lang="en-US" dirty="0"/>
          </a:p>
        </p:txBody>
      </p:sp>
      <p:sp>
        <p:nvSpPr>
          <p:cNvPr id="22" name="Footer Placeholder 21"/>
          <p:cNvSpPr>
            <a:spLocks noGrp="1"/>
          </p:cNvSpPr>
          <p:nvPr>
            <p:ph type="ftr" sz="quarter" idx="3"/>
          </p:nvPr>
        </p:nvSpPr>
        <p:spPr>
          <a:xfrm>
            <a:off x="2667000" y="6356351"/>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dirty="0"/>
          </a:p>
        </p:txBody>
      </p:sp>
      <p:sp>
        <p:nvSpPr>
          <p:cNvPr id="18" name="Slide Number Placeholder 17"/>
          <p:cNvSpPr>
            <a:spLocks noGrp="1"/>
          </p:cNvSpPr>
          <p:nvPr>
            <p:ph type="sldNum" sz="quarter" idx="4"/>
          </p:nvPr>
        </p:nvSpPr>
        <p:spPr>
          <a:xfrm>
            <a:off x="7924800" y="6356351"/>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3F25561B-2C7E-4808-BB36-554FBDD1D5B1}" type="slidenum">
              <a:rPr lang="en-US" smtClean="0"/>
              <a:pPr/>
              <a:t>‹#›</a:t>
            </a:fld>
            <a:endParaRPr lang="en-US" dirty="0"/>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transition spd="slow">
    <p:push dir="u"/>
  </p:transition>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jpeg"/><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45.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5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58.jpeg"/></Relationships>
</file>

<file path=ppt/slides/_rels/slide59.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image" Target="../media/image59.jpeg"/><Relationship Id="rId1" Type="http://schemas.openxmlformats.org/officeDocument/2006/relationships/slideLayout" Target="../slideLayouts/slideLayout3.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66.jpeg"/></Relationships>
</file>

<file path=ppt/slides/_rels/slide6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70.xml.rels><?xml version="1.0" encoding="UTF-8" standalone="yes"?>
<Relationships xmlns="http://schemas.openxmlformats.org/package/2006/relationships"><Relationship Id="rId3" Type="http://schemas.openxmlformats.org/officeDocument/2006/relationships/hyperlink" Target="http://jdr.sagepub.com/" TargetMode="External"/><Relationship Id="rId2" Type="http://schemas.openxmlformats.org/officeDocument/2006/relationships/hyperlink" Target="http://www.joponline.org/loi/annals" TargetMode="External"/><Relationship Id="rId1" Type="http://schemas.openxmlformats.org/officeDocument/2006/relationships/slideLayout" Target="../slideLayouts/slideLayout3.xml"/><Relationship Id="rId4" Type="http://schemas.openxmlformats.org/officeDocument/2006/relationships/hyperlink" Target="http://www.ncbi.nlm.nih.gov/pmc/articles/PMC3217279/"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228600" y="762000"/>
            <a:ext cx="8458200" cy="1143000"/>
          </a:xfrm>
        </p:spPr>
        <p:txBody>
          <a:bodyPr anchor="t">
            <a:normAutofit fontScale="90000"/>
          </a:bodyPr>
          <a:lstStyle/>
          <a:p>
            <a:pPr algn="ctr"/>
            <a:r>
              <a:rPr lang="en-US" dirty="0"/>
              <a:t>NON-PHARMACOLOGIC BEHAVIOR MANAGEMENT TECHNIQUES</a:t>
            </a:r>
          </a:p>
        </p:txBody>
      </p:sp>
      <p:sp>
        <p:nvSpPr>
          <p:cNvPr id="9" name="Content Placeholder 8"/>
          <p:cNvSpPr>
            <a:spLocks noGrp="1"/>
          </p:cNvSpPr>
          <p:nvPr>
            <p:ph idx="1"/>
          </p:nvPr>
        </p:nvSpPr>
        <p:spPr>
          <a:xfrm>
            <a:off x="457200" y="2856130"/>
            <a:ext cx="8229600" cy="4001870"/>
          </a:xfrm>
        </p:spPr>
        <p:txBody>
          <a:bodyPr>
            <a:normAutofit/>
          </a:bodyPr>
          <a:lstStyle/>
          <a:p>
            <a:pPr marL="0" indent="0" algn="ctr">
              <a:buNone/>
            </a:pPr>
            <a:r>
              <a:rPr lang="en-US" dirty="0">
                <a:solidFill>
                  <a:schemeClr val="tx2"/>
                </a:solidFill>
              </a:rPr>
              <a:t>Alicia Risner-Bauman, DDS, FADPD</a:t>
            </a:r>
          </a:p>
          <a:p>
            <a:endParaRPr lang="en-US" sz="1800" dirty="0">
              <a:solidFill>
                <a:schemeClr val="tx2"/>
              </a:solidFill>
            </a:endParaRPr>
          </a:p>
          <a:p>
            <a:r>
              <a:rPr lang="en-US" sz="1800" dirty="0">
                <a:solidFill>
                  <a:schemeClr val="tx2"/>
                </a:solidFill>
              </a:rPr>
              <a:t>Fellow, Academy of Dentistry for Persons with Disabilities, ABSCDA</a:t>
            </a:r>
          </a:p>
          <a:p>
            <a:r>
              <a:rPr lang="en-US" sz="1800" dirty="0">
                <a:solidFill>
                  <a:schemeClr val="tx2"/>
                </a:solidFill>
              </a:rPr>
              <a:t>NYS Special Care Dentistry Task Force</a:t>
            </a:r>
          </a:p>
          <a:p>
            <a:r>
              <a:rPr lang="en-US" sz="1800" dirty="0">
                <a:solidFill>
                  <a:schemeClr val="tx2"/>
                </a:solidFill>
              </a:rPr>
              <a:t>ADA Council on Access Prevention and Inter-professional Relations</a:t>
            </a:r>
          </a:p>
          <a:p>
            <a:r>
              <a:rPr lang="en-US" sz="1800" dirty="0">
                <a:solidFill>
                  <a:schemeClr val="tx2"/>
                </a:solidFill>
              </a:rPr>
              <a:t>PA Head Start Association Special Care Dentistry Consultant</a:t>
            </a:r>
          </a:p>
          <a:p>
            <a:r>
              <a:rPr lang="en-US" sz="1800" dirty="0">
                <a:solidFill>
                  <a:schemeClr val="tx2"/>
                </a:solidFill>
              </a:rPr>
              <a:t>Pennsylvania Coalition for Oral Health Board of Directors</a:t>
            </a:r>
          </a:p>
          <a:p>
            <a:r>
              <a:rPr lang="en-US" sz="1800" dirty="0">
                <a:solidFill>
                  <a:schemeClr val="tx2"/>
                </a:solidFill>
              </a:rPr>
              <a:t>PDA Committee on Access to Care</a:t>
            </a:r>
          </a:p>
          <a:p>
            <a:r>
              <a:rPr lang="en-US" sz="1800" dirty="0">
                <a:solidFill>
                  <a:schemeClr val="tx2"/>
                </a:solidFill>
              </a:rPr>
              <a:t>PA Department of Health: Advisory Health Board</a:t>
            </a:r>
          </a:p>
          <a:p>
            <a:r>
              <a:rPr lang="en-US" sz="1800" dirty="0">
                <a:solidFill>
                  <a:schemeClr val="tx2"/>
                </a:solidFill>
              </a:rPr>
              <a:t>ACHIEVA Task Force on Education</a:t>
            </a:r>
          </a:p>
          <a:p>
            <a:endParaRPr lang="en-US" sz="1800" dirty="0">
              <a:solidFill>
                <a:schemeClr val="tx2"/>
              </a:solidFill>
              <a:latin typeface="Gadugi" panose="020B0502040204020203" pitchFamily="34" charset="0"/>
            </a:endParaRPr>
          </a:p>
        </p:txBody>
      </p:sp>
      <p:sp>
        <p:nvSpPr>
          <p:cNvPr id="2" name="TextBox 1"/>
          <p:cNvSpPr txBox="1"/>
          <p:nvPr/>
        </p:nvSpPr>
        <p:spPr>
          <a:xfrm>
            <a:off x="647700" y="2057400"/>
            <a:ext cx="7848600" cy="646331"/>
          </a:xfrm>
          <a:prstGeom prst="rect">
            <a:avLst/>
          </a:prstGeom>
          <a:noFill/>
        </p:spPr>
        <p:txBody>
          <a:bodyPr wrap="square" rtlCol="0">
            <a:spAutoFit/>
          </a:bodyPr>
          <a:lstStyle/>
          <a:p>
            <a:pPr algn="ctr"/>
            <a:r>
              <a:rPr lang="en-US" dirty="0">
                <a:solidFill>
                  <a:schemeClr val="tx2"/>
                </a:solidFill>
                <a:latin typeface="+mj-lt"/>
              </a:rPr>
              <a:t>Pennsylvania Association of Community Health Centers</a:t>
            </a:r>
          </a:p>
          <a:p>
            <a:pPr algn="ctr"/>
            <a:r>
              <a:rPr lang="en-US" dirty="0">
                <a:solidFill>
                  <a:schemeClr val="tx2"/>
                </a:solidFill>
                <a:latin typeface="+mj-lt"/>
              </a:rPr>
              <a:t>2016 Annual Conference &amp; Clinical Summit</a:t>
            </a:r>
            <a:r>
              <a:rPr lang="en-US" dirty="0">
                <a:latin typeface="+mj-lt"/>
              </a:rPr>
              <a:t> </a:t>
            </a:r>
          </a:p>
        </p:txBody>
      </p:sp>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869" y="488471"/>
            <a:ext cx="8229600" cy="1143000"/>
          </a:xfrm>
        </p:spPr>
        <p:txBody>
          <a:bodyPr anchor="ctr"/>
          <a:lstStyle/>
          <a:p>
            <a:pPr algn="ctr"/>
            <a:r>
              <a:rPr lang="en-US" dirty="0"/>
              <a:t>Factors Involved in Oral Health Plan</a:t>
            </a:r>
          </a:p>
        </p:txBody>
      </p:sp>
      <p:sp>
        <p:nvSpPr>
          <p:cNvPr id="3" name="Content Placeholder 2"/>
          <p:cNvSpPr>
            <a:spLocks noGrp="1"/>
          </p:cNvSpPr>
          <p:nvPr>
            <p:ph idx="1"/>
          </p:nvPr>
        </p:nvSpPr>
        <p:spPr>
          <a:xfrm>
            <a:off x="478971" y="2057400"/>
            <a:ext cx="8229600" cy="4389120"/>
          </a:xfrm>
        </p:spPr>
        <p:txBody>
          <a:bodyPr>
            <a:normAutofit lnSpcReduction="10000"/>
          </a:bodyPr>
          <a:lstStyle/>
          <a:p>
            <a:r>
              <a:rPr lang="en-US" dirty="0"/>
              <a:t>Evaluation of patient and care givers</a:t>
            </a:r>
          </a:p>
          <a:p>
            <a:r>
              <a:rPr lang="en-US" dirty="0"/>
              <a:t>Development of plan for disease control and prevention</a:t>
            </a:r>
          </a:p>
          <a:p>
            <a:r>
              <a:rPr lang="en-US" dirty="0"/>
              <a:t>Education of patients and care givers</a:t>
            </a:r>
          </a:p>
          <a:p>
            <a:r>
              <a:rPr lang="en-US" dirty="0"/>
              <a:t>Infection control practices</a:t>
            </a:r>
          </a:p>
          <a:p>
            <a:r>
              <a:rPr lang="en-US" dirty="0"/>
              <a:t>Prevention Modalities and their use</a:t>
            </a:r>
          </a:p>
          <a:p>
            <a:r>
              <a:rPr lang="en-US" dirty="0"/>
              <a:t>Nutrition and diet</a:t>
            </a:r>
          </a:p>
          <a:p>
            <a:r>
              <a:rPr lang="en-US" dirty="0"/>
              <a:t>Communication and management</a:t>
            </a:r>
          </a:p>
          <a:p>
            <a:r>
              <a:rPr lang="en-US" dirty="0"/>
              <a:t>Evaluation and revision of plan</a:t>
            </a:r>
          </a:p>
          <a:p>
            <a:endParaRPr lang="en-US" dirty="0"/>
          </a:p>
        </p:txBody>
      </p:sp>
    </p:spTree>
    <p:extLst>
      <p:ext uri="{BB962C8B-B14F-4D97-AF65-F5344CB8AC3E}">
        <p14:creationId xmlns:p14="http://schemas.microsoft.com/office/powerpoint/2010/main" val="17021065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5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25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2"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25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3" dur="25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2" fill="hold"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25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8" dur="25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19" fill="hold">
                            <p:stCondLst>
                              <p:cond delay="750"/>
                            </p:stCondLst>
                            <p:childTnLst>
                              <p:par>
                                <p:cTn id="20" presetID="2" presetClass="entr" presetSubtype="2" fill="hold"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25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3" dur="25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2" presetClass="entr" presetSubtype="2" fill="hold"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25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8" dur="25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par>
                          <p:cTn id="29" fill="hold">
                            <p:stCondLst>
                              <p:cond delay="1250"/>
                            </p:stCondLst>
                            <p:childTnLst>
                              <p:par>
                                <p:cTn id="30" presetID="2" presetClass="entr" presetSubtype="2" fill="hold" nodeType="after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calcmode="lin" valueType="num">
                                      <p:cBhvr additive="base">
                                        <p:cTn id="32" dur="25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33" dur="25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2" presetClass="entr" presetSubtype="2" fill="hold" nodeType="after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25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38" dur="25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par>
                          <p:cTn id="39" fill="hold">
                            <p:stCondLst>
                              <p:cond delay="1750"/>
                            </p:stCondLst>
                            <p:childTnLst>
                              <p:par>
                                <p:cTn id="40" presetID="2" presetClass="entr" presetSubtype="2" fill="hold" nodeType="after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 calcmode="lin" valueType="num">
                                      <p:cBhvr additive="base">
                                        <p:cTn id="42" dur="250" fill="hold"/>
                                        <p:tgtEl>
                                          <p:spTgt spid="3">
                                            <p:txEl>
                                              <p:pRg st="7" end="7"/>
                                            </p:txEl>
                                          </p:spTgt>
                                        </p:tgtEl>
                                        <p:attrNameLst>
                                          <p:attrName>ppt_x</p:attrName>
                                        </p:attrNameLst>
                                      </p:cBhvr>
                                      <p:tavLst>
                                        <p:tav tm="0">
                                          <p:val>
                                            <p:strVal val="1+#ppt_w/2"/>
                                          </p:val>
                                        </p:tav>
                                        <p:tav tm="100000">
                                          <p:val>
                                            <p:strVal val="#ppt_x"/>
                                          </p:val>
                                        </p:tav>
                                      </p:tavLst>
                                    </p:anim>
                                    <p:anim calcmode="lin" valueType="num">
                                      <p:cBhvr additive="base">
                                        <p:cTn id="43" dur="25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idx="4294967295"/>
          </p:nvPr>
        </p:nvSpPr>
        <p:spPr>
          <a:xfrm>
            <a:off x="304800" y="609600"/>
            <a:ext cx="8839200" cy="1143000"/>
          </a:xfrm>
        </p:spPr>
        <p:txBody>
          <a:bodyPr anchor="t">
            <a:normAutofit/>
          </a:bodyPr>
          <a:lstStyle/>
          <a:p>
            <a:pPr algn="ctr"/>
            <a:r>
              <a:rPr lang="en-US" sz="3600" dirty="0"/>
              <a:t>Evaluation of Patients and Care Givers</a:t>
            </a:r>
          </a:p>
        </p:txBody>
      </p:sp>
      <p:sp>
        <p:nvSpPr>
          <p:cNvPr id="16387" name="Rectangle 3"/>
          <p:cNvSpPr>
            <a:spLocks noGrp="1" noChangeArrowheads="1"/>
          </p:cNvSpPr>
          <p:nvPr>
            <p:ph type="body" idx="4294967295"/>
          </p:nvPr>
        </p:nvSpPr>
        <p:spPr>
          <a:xfrm>
            <a:off x="457200" y="1447800"/>
            <a:ext cx="8229600" cy="5410200"/>
          </a:xfrm>
        </p:spPr>
        <p:txBody>
          <a:bodyPr>
            <a:noAutofit/>
          </a:bodyPr>
          <a:lstStyle/>
          <a:p>
            <a:pPr>
              <a:lnSpc>
                <a:spcPct val="90000"/>
              </a:lnSpc>
            </a:pPr>
            <a:r>
              <a:rPr lang="en-US" sz="2800" dirty="0">
                <a:latin typeface="+mj-lt"/>
              </a:rPr>
              <a:t>Evaluate oral health plan needs</a:t>
            </a:r>
          </a:p>
          <a:p>
            <a:pPr lvl="1">
              <a:lnSpc>
                <a:spcPct val="90000"/>
              </a:lnSpc>
            </a:pPr>
            <a:r>
              <a:rPr lang="en-US" sz="2800" dirty="0">
                <a:latin typeface="+mj-lt"/>
              </a:rPr>
              <a:t>Disease present </a:t>
            </a:r>
          </a:p>
          <a:p>
            <a:pPr lvl="1">
              <a:lnSpc>
                <a:spcPct val="90000"/>
              </a:lnSpc>
            </a:pPr>
            <a:r>
              <a:rPr lang="en-US" sz="2800" dirty="0">
                <a:latin typeface="+mj-lt"/>
              </a:rPr>
              <a:t>Medical factors influencing oral health </a:t>
            </a:r>
          </a:p>
          <a:p>
            <a:pPr lvl="1">
              <a:lnSpc>
                <a:spcPct val="90000"/>
              </a:lnSpc>
            </a:pPr>
            <a:r>
              <a:rPr lang="en-US" sz="2800" dirty="0">
                <a:latin typeface="+mj-lt"/>
              </a:rPr>
              <a:t>Behavioral and emotional limitations to receiving and achieving health</a:t>
            </a:r>
          </a:p>
          <a:p>
            <a:pPr lvl="1">
              <a:lnSpc>
                <a:spcPct val="90000"/>
              </a:lnSpc>
            </a:pPr>
            <a:r>
              <a:rPr lang="en-US" sz="2800" dirty="0">
                <a:latin typeface="+mj-lt"/>
              </a:rPr>
              <a:t>Physical complications that limit dexterity, alter usual positioning, and compromise visualization of oral cavity</a:t>
            </a:r>
          </a:p>
          <a:p>
            <a:pPr lvl="1">
              <a:lnSpc>
                <a:spcPct val="90000"/>
              </a:lnSpc>
            </a:pPr>
            <a:r>
              <a:rPr lang="en-US" sz="2800" dirty="0">
                <a:latin typeface="+mj-lt"/>
              </a:rPr>
              <a:t>Cognitive limitations and knowledge base</a:t>
            </a:r>
          </a:p>
          <a:p>
            <a:pPr lvl="1">
              <a:lnSpc>
                <a:spcPct val="90000"/>
              </a:lnSpc>
            </a:pPr>
            <a:r>
              <a:rPr lang="en-US" sz="2800" dirty="0">
                <a:latin typeface="+mj-lt"/>
              </a:rPr>
              <a:t>Social determinants of health, access, and abilities </a:t>
            </a:r>
          </a:p>
          <a:p>
            <a:pPr lvl="1">
              <a:lnSpc>
                <a:spcPct val="90000"/>
              </a:lnSpc>
            </a:pPr>
            <a:r>
              <a:rPr lang="en-US" sz="2800" dirty="0">
                <a:latin typeface="+mj-lt"/>
              </a:rPr>
              <a:t>Goals for oral health plan</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 calcmode="lin" valueType="num">
                                      <p:cBhvr additive="base">
                                        <p:cTn id="7" dur="250" fill="hold"/>
                                        <p:tgtEl>
                                          <p:spTgt spid="16387">
                                            <p:txEl>
                                              <p:pRg st="0" end="0"/>
                                            </p:txEl>
                                          </p:spTgt>
                                        </p:tgtEl>
                                        <p:attrNameLst>
                                          <p:attrName>ppt_x</p:attrName>
                                        </p:attrNameLst>
                                      </p:cBhvr>
                                      <p:tavLst>
                                        <p:tav tm="0">
                                          <p:val>
                                            <p:strVal val="1+#ppt_w/2"/>
                                          </p:val>
                                        </p:tav>
                                        <p:tav tm="100000">
                                          <p:val>
                                            <p:strVal val="#ppt_x"/>
                                          </p:val>
                                        </p:tav>
                                      </p:tavLst>
                                    </p:anim>
                                    <p:anim calcmode="lin" valueType="num">
                                      <p:cBhvr additive="base">
                                        <p:cTn id="8" dur="250" fill="hold"/>
                                        <p:tgtEl>
                                          <p:spTgt spid="16387">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2" fill="hold" grpId="0" nodeType="afterEffect">
                                  <p:stCondLst>
                                    <p:cond delay="0"/>
                                  </p:stCondLst>
                                  <p:childTnLst>
                                    <p:set>
                                      <p:cBhvr>
                                        <p:cTn id="11" dur="1" fill="hold">
                                          <p:stCondLst>
                                            <p:cond delay="0"/>
                                          </p:stCondLst>
                                        </p:cTn>
                                        <p:tgtEl>
                                          <p:spTgt spid="16387">
                                            <p:txEl>
                                              <p:pRg st="1" end="1"/>
                                            </p:txEl>
                                          </p:spTgt>
                                        </p:tgtEl>
                                        <p:attrNameLst>
                                          <p:attrName>style.visibility</p:attrName>
                                        </p:attrNameLst>
                                      </p:cBhvr>
                                      <p:to>
                                        <p:strVal val="visible"/>
                                      </p:to>
                                    </p:set>
                                    <p:anim calcmode="lin" valueType="num">
                                      <p:cBhvr additive="base">
                                        <p:cTn id="12" dur="250" fill="hold"/>
                                        <p:tgtEl>
                                          <p:spTgt spid="16387">
                                            <p:txEl>
                                              <p:pRg st="1" end="1"/>
                                            </p:txEl>
                                          </p:spTgt>
                                        </p:tgtEl>
                                        <p:attrNameLst>
                                          <p:attrName>ppt_x</p:attrName>
                                        </p:attrNameLst>
                                      </p:cBhvr>
                                      <p:tavLst>
                                        <p:tav tm="0">
                                          <p:val>
                                            <p:strVal val="1+#ppt_w/2"/>
                                          </p:val>
                                        </p:tav>
                                        <p:tav tm="100000">
                                          <p:val>
                                            <p:strVal val="#ppt_x"/>
                                          </p:val>
                                        </p:tav>
                                      </p:tavLst>
                                    </p:anim>
                                    <p:anim calcmode="lin" valueType="num">
                                      <p:cBhvr additive="base">
                                        <p:cTn id="13" dur="250" fill="hold"/>
                                        <p:tgtEl>
                                          <p:spTgt spid="16387">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2" fill="hold" grpId="0" nodeType="afterEffect">
                                  <p:stCondLst>
                                    <p:cond delay="0"/>
                                  </p:stCondLst>
                                  <p:childTnLst>
                                    <p:set>
                                      <p:cBhvr>
                                        <p:cTn id="16" dur="1" fill="hold">
                                          <p:stCondLst>
                                            <p:cond delay="0"/>
                                          </p:stCondLst>
                                        </p:cTn>
                                        <p:tgtEl>
                                          <p:spTgt spid="16387">
                                            <p:txEl>
                                              <p:pRg st="2" end="2"/>
                                            </p:txEl>
                                          </p:spTgt>
                                        </p:tgtEl>
                                        <p:attrNameLst>
                                          <p:attrName>style.visibility</p:attrName>
                                        </p:attrNameLst>
                                      </p:cBhvr>
                                      <p:to>
                                        <p:strVal val="visible"/>
                                      </p:to>
                                    </p:set>
                                    <p:anim calcmode="lin" valueType="num">
                                      <p:cBhvr additive="base">
                                        <p:cTn id="17" dur="250" fill="hold"/>
                                        <p:tgtEl>
                                          <p:spTgt spid="16387">
                                            <p:txEl>
                                              <p:pRg st="2" end="2"/>
                                            </p:txEl>
                                          </p:spTgt>
                                        </p:tgtEl>
                                        <p:attrNameLst>
                                          <p:attrName>ppt_x</p:attrName>
                                        </p:attrNameLst>
                                      </p:cBhvr>
                                      <p:tavLst>
                                        <p:tav tm="0">
                                          <p:val>
                                            <p:strVal val="1+#ppt_w/2"/>
                                          </p:val>
                                        </p:tav>
                                        <p:tav tm="100000">
                                          <p:val>
                                            <p:strVal val="#ppt_x"/>
                                          </p:val>
                                        </p:tav>
                                      </p:tavLst>
                                    </p:anim>
                                    <p:anim calcmode="lin" valueType="num">
                                      <p:cBhvr additive="base">
                                        <p:cTn id="18" dur="250" fill="hold"/>
                                        <p:tgtEl>
                                          <p:spTgt spid="16387">
                                            <p:txEl>
                                              <p:pRg st="2" end="2"/>
                                            </p:txEl>
                                          </p:spTgt>
                                        </p:tgtEl>
                                        <p:attrNameLst>
                                          <p:attrName>ppt_y</p:attrName>
                                        </p:attrNameLst>
                                      </p:cBhvr>
                                      <p:tavLst>
                                        <p:tav tm="0">
                                          <p:val>
                                            <p:strVal val="#ppt_y"/>
                                          </p:val>
                                        </p:tav>
                                        <p:tav tm="100000">
                                          <p:val>
                                            <p:strVal val="#ppt_y"/>
                                          </p:val>
                                        </p:tav>
                                      </p:tavLst>
                                    </p:anim>
                                  </p:childTnLst>
                                </p:cTn>
                              </p:par>
                            </p:childTnLst>
                          </p:cTn>
                        </p:par>
                        <p:par>
                          <p:cTn id="19" fill="hold">
                            <p:stCondLst>
                              <p:cond delay="750"/>
                            </p:stCondLst>
                            <p:childTnLst>
                              <p:par>
                                <p:cTn id="20" presetID="2" presetClass="entr" presetSubtype="2" fill="hold" grpId="0" nodeType="afterEffect">
                                  <p:stCondLst>
                                    <p:cond delay="0"/>
                                  </p:stCondLst>
                                  <p:childTnLst>
                                    <p:set>
                                      <p:cBhvr>
                                        <p:cTn id="21" dur="1" fill="hold">
                                          <p:stCondLst>
                                            <p:cond delay="0"/>
                                          </p:stCondLst>
                                        </p:cTn>
                                        <p:tgtEl>
                                          <p:spTgt spid="16387">
                                            <p:txEl>
                                              <p:pRg st="3" end="3"/>
                                            </p:txEl>
                                          </p:spTgt>
                                        </p:tgtEl>
                                        <p:attrNameLst>
                                          <p:attrName>style.visibility</p:attrName>
                                        </p:attrNameLst>
                                      </p:cBhvr>
                                      <p:to>
                                        <p:strVal val="visible"/>
                                      </p:to>
                                    </p:set>
                                    <p:anim calcmode="lin" valueType="num">
                                      <p:cBhvr additive="base">
                                        <p:cTn id="22" dur="250" fill="hold"/>
                                        <p:tgtEl>
                                          <p:spTgt spid="16387">
                                            <p:txEl>
                                              <p:pRg st="3" end="3"/>
                                            </p:txEl>
                                          </p:spTgt>
                                        </p:tgtEl>
                                        <p:attrNameLst>
                                          <p:attrName>ppt_x</p:attrName>
                                        </p:attrNameLst>
                                      </p:cBhvr>
                                      <p:tavLst>
                                        <p:tav tm="0">
                                          <p:val>
                                            <p:strVal val="1+#ppt_w/2"/>
                                          </p:val>
                                        </p:tav>
                                        <p:tav tm="100000">
                                          <p:val>
                                            <p:strVal val="#ppt_x"/>
                                          </p:val>
                                        </p:tav>
                                      </p:tavLst>
                                    </p:anim>
                                    <p:anim calcmode="lin" valueType="num">
                                      <p:cBhvr additive="base">
                                        <p:cTn id="23" dur="250" fill="hold"/>
                                        <p:tgtEl>
                                          <p:spTgt spid="16387">
                                            <p:txEl>
                                              <p:pRg st="3" end="3"/>
                                            </p:txEl>
                                          </p:spTgt>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16387">
                                            <p:txEl>
                                              <p:pRg st="4" end="4"/>
                                            </p:txEl>
                                          </p:spTgt>
                                        </p:tgtEl>
                                        <p:attrNameLst>
                                          <p:attrName>style.visibility</p:attrName>
                                        </p:attrNameLst>
                                      </p:cBhvr>
                                      <p:to>
                                        <p:strVal val="visible"/>
                                      </p:to>
                                    </p:set>
                                    <p:anim calcmode="lin" valueType="num">
                                      <p:cBhvr additive="base">
                                        <p:cTn id="27" dur="250" fill="hold"/>
                                        <p:tgtEl>
                                          <p:spTgt spid="16387">
                                            <p:txEl>
                                              <p:pRg st="4" end="4"/>
                                            </p:txEl>
                                          </p:spTgt>
                                        </p:tgtEl>
                                        <p:attrNameLst>
                                          <p:attrName>ppt_x</p:attrName>
                                        </p:attrNameLst>
                                      </p:cBhvr>
                                      <p:tavLst>
                                        <p:tav tm="0">
                                          <p:val>
                                            <p:strVal val="1+#ppt_w/2"/>
                                          </p:val>
                                        </p:tav>
                                        <p:tav tm="100000">
                                          <p:val>
                                            <p:strVal val="#ppt_x"/>
                                          </p:val>
                                        </p:tav>
                                      </p:tavLst>
                                    </p:anim>
                                    <p:anim calcmode="lin" valueType="num">
                                      <p:cBhvr additive="base">
                                        <p:cTn id="28" dur="250" fill="hold"/>
                                        <p:tgtEl>
                                          <p:spTgt spid="16387">
                                            <p:txEl>
                                              <p:pRg st="4" end="4"/>
                                            </p:txEl>
                                          </p:spTgt>
                                        </p:tgtEl>
                                        <p:attrNameLst>
                                          <p:attrName>ppt_y</p:attrName>
                                        </p:attrNameLst>
                                      </p:cBhvr>
                                      <p:tavLst>
                                        <p:tav tm="0">
                                          <p:val>
                                            <p:strVal val="#ppt_y"/>
                                          </p:val>
                                        </p:tav>
                                        <p:tav tm="100000">
                                          <p:val>
                                            <p:strVal val="#ppt_y"/>
                                          </p:val>
                                        </p:tav>
                                      </p:tavLst>
                                    </p:anim>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16387">
                                            <p:txEl>
                                              <p:pRg st="5" end="5"/>
                                            </p:txEl>
                                          </p:spTgt>
                                        </p:tgtEl>
                                        <p:attrNameLst>
                                          <p:attrName>style.visibility</p:attrName>
                                        </p:attrNameLst>
                                      </p:cBhvr>
                                      <p:to>
                                        <p:strVal val="visible"/>
                                      </p:to>
                                    </p:set>
                                    <p:anim calcmode="lin" valueType="num">
                                      <p:cBhvr additive="base">
                                        <p:cTn id="32" dur="250" fill="hold"/>
                                        <p:tgtEl>
                                          <p:spTgt spid="16387">
                                            <p:txEl>
                                              <p:pRg st="5" end="5"/>
                                            </p:txEl>
                                          </p:spTgt>
                                        </p:tgtEl>
                                        <p:attrNameLst>
                                          <p:attrName>ppt_x</p:attrName>
                                        </p:attrNameLst>
                                      </p:cBhvr>
                                      <p:tavLst>
                                        <p:tav tm="0">
                                          <p:val>
                                            <p:strVal val="1+#ppt_w/2"/>
                                          </p:val>
                                        </p:tav>
                                        <p:tav tm="100000">
                                          <p:val>
                                            <p:strVal val="#ppt_x"/>
                                          </p:val>
                                        </p:tav>
                                      </p:tavLst>
                                    </p:anim>
                                    <p:anim calcmode="lin" valueType="num">
                                      <p:cBhvr additive="base">
                                        <p:cTn id="33" dur="250" fill="hold"/>
                                        <p:tgtEl>
                                          <p:spTgt spid="16387">
                                            <p:txEl>
                                              <p:pRg st="5" end="5"/>
                                            </p:txEl>
                                          </p:spTgt>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2" presetClass="entr" presetSubtype="2" fill="hold" grpId="0" nodeType="afterEffect">
                                  <p:stCondLst>
                                    <p:cond delay="0"/>
                                  </p:stCondLst>
                                  <p:childTnLst>
                                    <p:set>
                                      <p:cBhvr>
                                        <p:cTn id="36" dur="1" fill="hold">
                                          <p:stCondLst>
                                            <p:cond delay="0"/>
                                          </p:stCondLst>
                                        </p:cTn>
                                        <p:tgtEl>
                                          <p:spTgt spid="16387">
                                            <p:txEl>
                                              <p:pRg st="6" end="6"/>
                                            </p:txEl>
                                          </p:spTgt>
                                        </p:tgtEl>
                                        <p:attrNameLst>
                                          <p:attrName>style.visibility</p:attrName>
                                        </p:attrNameLst>
                                      </p:cBhvr>
                                      <p:to>
                                        <p:strVal val="visible"/>
                                      </p:to>
                                    </p:set>
                                    <p:anim calcmode="lin" valueType="num">
                                      <p:cBhvr additive="base">
                                        <p:cTn id="37" dur="250" fill="hold"/>
                                        <p:tgtEl>
                                          <p:spTgt spid="16387">
                                            <p:txEl>
                                              <p:pRg st="6" end="6"/>
                                            </p:txEl>
                                          </p:spTgt>
                                        </p:tgtEl>
                                        <p:attrNameLst>
                                          <p:attrName>ppt_x</p:attrName>
                                        </p:attrNameLst>
                                      </p:cBhvr>
                                      <p:tavLst>
                                        <p:tav tm="0">
                                          <p:val>
                                            <p:strVal val="1+#ppt_w/2"/>
                                          </p:val>
                                        </p:tav>
                                        <p:tav tm="100000">
                                          <p:val>
                                            <p:strVal val="#ppt_x"/>
                                          </p:val>
                                        </p:tav>
                                      </p:tavLst>
                                    </p:anim>
                                    <p:anim calcmode="lin" valueType="num">
                                      <p:cBhvr additive="base">
                                        <p:cTn id="38" dur="250" fill="hold"/>
                                        <p:tgtEl>
                                          <p:spTgt spid="16387">
                                            <p:txEl>
                                              <p:pRg st="6" end="6"/>
                                            </p:txEl>
                                          </p:spTgt>
                                        </p:tgtEl>
                                        <p:attrNameLst>
                                          <p:attrName>ppt_y</p:attrName>
                                        </p:attrNameLst>
                                      </p:cBhvr>
                                      <p:tavLst>
                                        <p:tav tm="0">
                                          <p:val>
                                            <p:strVal val="#ppt_y"/>
                                          </p:val>
                                        </p:tav>
                                        <p:tav tm="100000">
                                          <p:val>
                                            <p:strVal val="#ppt_y"/>
                                          </p:val>
                                        </p:tav>
                                      </p:tavLst>
                                    </p:anim>
                                  </p:childTnLst>
                                </p:cTn>
                              </p:par>
                            </p:childTnLst>
                          </p:cTn>
                        </p:par>
                        <p:par>
                          <p:cTn id="39" fill="hold">
                            <p:stCondLst>
                              <p:cond delay="1750"/>
                            </p:stCondLst>
                            <p:childTnLst>
                              <p:par>
                                <p:cTn id="40" presetID="2" presetClass="entr" presetSubtype="2" fill="hold" grpId="0" nodeType="afterEffect">
                                  <p:stCondLst>
                                    <p:cond delay="0"/>
                                  </p:stCondLst>
                                  <p:childTnLst>
                                    <p:set>
                                      <p:cBhvr>
                                        <p:cTn id="41" dur="1" fill="hold">
                                          <p:stCondLst>
                                            <p:cond delay="0"/>
                                          </p:stCondLst>
                                        </p:cTn>
                                        <p:tgtEl>
                                          <p:spTgt spid="16387">
                                            <p:txEl>
                                              <p:pRg st="7" end="7"/>
                                            </p:txEl>
                                          </p:spTgt>
                                        </p:tgtEl>
                                        <p:attrNameLst>
                                          <p:attrName>style.visibility</p:attrName>
                                        </p:attrNameLst>
                                      </p:cBhvr>
                                      <p:to>
                                        <p:strVal val="visible"/>
                                      </p:to>
                                    </p:set>
                                    <p:anim calcmode="lin" valueType="num">
                                      <p:cBhvr additive="base">
                                        <p:cTn id="42" dur="250" fill="hold"/>
                                        <p:tgtEl>
                                          <p:spTgt spid="16387">
                                            <p:txEl>
                                              <p:pRg st="7" end="7"/>
                                            </p:txEl>
                                          </p:spTgt>
                                        </p:tgtEl>
                                        <p:attrNameLst>
                                          <p:attrName>ppt_x</p:attrName>
                                        </p:attrNameLst>
                                      </p:cBhvr>
                                      <p:tavLst>
                                        <p:tav tm="0">
                                          <p:val>
                                            <p:strVal val="1+#ppt_w/2"/>
                                          </p:val>
                                        </p:tav>
                                        <p:tav tm="100000">
                                          <p:val>
                                            <p:strVal val="#ppt_x"/>
                                          </p:val>
                                        </p:tav>
                                      </p:tavLst>
                                    </p:anim>
                                    <p:anim calcmode="lin" valueType="num">
                                      <p:cBhvr additive="base">
                                        <p:cTn id="43" dur="250" fill="hold"/>
                                        <p:tgtEl>
                                          <p:spTgt spid="16387">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Development of a plan</a:t>
            </a:r>
          </a:p>
        </p:txBody>
      </p:sp>
      <p:sp>
        <p:nvSpPr>
          <p:cNvPr id="3" name="Content Placeholder 2"/>
          <p:cNvSpPr>
            <a:spLocks noGrp="1"/>
          </p:cNvSpPr>
          <p:nvPr>
            <p:ph idx="1"/>
          </p:nvPr>
        </p:nvSpPr>
        <p:spPr>
          <a:xfrm>
            <a:off x="228600" y="1852295"/>
            <a:ext cx="8686800" cy="4548505"/>
          </a:xfrm>
        </p:spPr>
        <p:txBody>
          <a:bodyPr>
            <a:normAutofit lnSpcReduction="10000"/>
          </a:bodyPr>
          <a:lstStyle/>
          <a:p>
            <a:r>
              <a:rPr lang="en-US" dirty="0"/>
              <a:t>Educate about oral health, factors that contribute to poor oral health, and benefits of good oral health. </a:t>
            </a:r>
          </a:p>
          <a:p>
            <a:r>
              <a:rPr lang="en-US" dirty="0"/>
              <a:t>Long term assessment of health practices and goals.  </a:t>
            </a:r>
          </a:p>
          <a:p>
            <a:pPr lvl="1"/>
            <a:r>
              <a:rPr lang="en-US" dirty="0"/>
              <a:t>Patient/care giver may not have the same end point in mind as the practitioner creating the plan.  </a:t>
            </a:r>
          </a:p>
          <a:p>
            <a:pPr lvl="1"/>
            <a:r>
              <a:rPr lang="en-US" dirty="0"/>
              <a:t>Desire and ability of patient and care giver to maintain plan for long term benefit </a:t>
            </a:r>
          </a:p>
          <a:p>
            <a:r>
              <a:rPr lang="en-US" dirty="0"/>
              <a:t>Patient evaluation and plan development requires the entire healthcare team: patient, care giver, all professional providers including PCP, dentist, psychologists and staff.</a:t>
            </a:r>
          </a:p>
        </p:txBody>
      </p:sp>
    </p:spTree>
    <p:extLst>
      <p:ext uri="{BB962C8B-B14F-4D97-AF65-F5344CB8AC3E}">
        <p14:creationId xmlns:p14="http://schemas.microsoft.com/office/powerpoint/2010/main" val="36571997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5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25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2"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25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3" dur="25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2" fill="hold"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25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8" dur="25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19" fill="hold">
                            <p:stCondLst>
                              <p:cond delay="750"/>
                            </p:stCondLst>
                            <p:childTnLst>
                              <p:par>
                                <p:cTn id="20" presetID="2" presetClass="entr" presetSubtype="2" fill="hold"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25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3" dur="25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2" presetClass="entr" presetSubtype="2" fill="hold"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25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8" dur="25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Development of a plan</a:t>
            </a:r>
          </a:p>
        </p:txBody>
      </p:sp>
      <p:sp>
        <p:nvSpPr>
          <p:cNvPr id="3" name="Content Placeholder 2"/>
          <p:cNvSpPr>
            <a:spLocks noGrp="1"/>
          </p:cNvSpPr>
          <p:nvPr>
            <p:ph idx="1"/>
          </p:nvPr>
        </p:nvSpPr>
        <p:spPr>
          <a:xfrm>
            <a:off x="304800" y="1623695"/>
            <a:ext cx="4876800" cy="4714926"/>
          </a:xfrm>
        </p:spPr>
        <p:txBody>
          <a:bodyPr>
            <a:normAutofit lnSpcReduction="10000"/>
          </a:bodyPr>
          <a:lstStyle/>
          <a:p>
            <a:r>
              <a:rPr lang="en-US" dirty="0"/>
              <a:t>Create a plan that is agreeable to both the patient and the health care providers. </a:t>
            </a:r>
          </a:p>
          <a:p>
            <a:r>
              <a:rPr lang="en-US" dirty="0"/>
              <a:t>Train health care team in management techniques.</a:t>
            </a:r>
          </a:p>
          <a:p>
            <a:r>
              <a:rPr lang="en-US" dirty="0"/>
              <a:t>Failure to provide continued reinforcement of management techniques in daily care can lead to continued failure in the professional setting.</a:t>
            </a:r>
          </a:p>
          <a:p>
            <a:endParaRPr lang="en-US" dirty="0"/>
          </a:p>
        </p:txBody>
      </p:sp>
      <p:pic>
        <p:nvPicPr>
          <p:cNvPr id="4" name="Picture 3" descr="Old Man Cartoon_cartoon_cartoon头像_搜梦吧视频教程"/>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0" y="3861906"/>
            <a:ext cx="2187130" cy="2476715"/>
          </a:xfrm>
          <a:prstGeom prst="rect">
            <a:avLst/>
          </a:prstGeom>
        </p:spPr>
      </p:pic>
      <p:sp>
        <p:nvSpPr>
          <p:cNvPr id="5" name="Oval Callout 4"/>
          <p:cNvSpPr/>
          <p:nvPr/>
        </p:nvSpPr>
        <p:spPr>
          <a:xfrm>
            <a:off x="6172200" y="1623695"/>
            <a:ext cx="2819400" cy="205740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Consider the condition of the care provider and the tasks you are asking them to accomplish!</a:t>
            </a:r>
          </a:p>
        </p:txBody>
      </p:sp>
    </p:spTree>
    <p:extLst>
      <p:ext uri="{BB962C8B-B14F-4D97-AF65-F5344CB8AC3E}">
        <p14:creationId xmlns:p14="http://schemas.microsoft.com/office/powerpoint/2010/main" val="12167765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5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25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2"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25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3" dur="25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2"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25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8" dur="25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948" y="914400"/>
            <a:ext cx="8229600" cy="1143000"/>
          </a:xfrm>
        </p:spPr>
        <p:txBody>
          <a:bodyPr>
            <a:normAutofit fontScale="90000"/>
          </a:bodyPr>
          <a:lstStyle/>
          <a:p>
            <a:pPr algn="ctr"/>
            <a:r>
              <a:rPr lang="en-US" dirty="0"/>
              <a:t>Problems Associated with Resistant Behaviors</a:t>
            </a:r>
          </a:p>
        </p:txBody>
      </p:sp>
      <p:sp>
        <p:nvSpPr>
          <p:cNvPr id="3" name="Content Placeholder 2"/>
          <p:cNvSpPr>
            <a:spLocks noGrp="1"/>
          </p:cNvSpPr>
          <p:nvPr>
            <p:ph idx="1"/>
          </p:nvPr>
        </p:nvSpPr>
        <p:spPr>
          <a:xfrm>
            <a:off x="457200" y="2286000"/>
            <a:ext cx="8229600" cy="4389120"/>
          </a:xfrm>
        </p:spPr>
        <p:txBody>
          <a:bodyPr>
            <a:normAutofit lnSpcReduction="10000"/>
          </a:bodyPr>
          <a:lstStyle/>
          <a:p>
            <a:r>
              <a:rPr lang="en-US" dirty="0"/>
              <a:t>Resistant behaviors can be interpreted as a patient’s </a:t>
            </a:r>
            <a:r>
              <a:rPr lang="en-US" i="1" dirty="0"/>
              <a:t>right to refuse </a:t>
            </a:r>
            <a:r>
              <a:rPr lang="en-US" dirty="0"/>
              <a:t>despite the requirement to provide a certain standard of care.   </a:t>
            </a:r>
          </a:p>
          <a:p>
            <a:r>
              <a:rPr lang="en-US" dirty="0"/>
              <a:t>Autonomy is defined as “a state of self governance, independence” </a:t>
            </a:r>
            <a:r>
              <a:rPr lang="en-US" sz="1400" dirty="0"/>
              <a:t>American Heritage Dictionary </a:t>
            </a:r>
          </a:p>
          <a:p>
            <a:r>
              <a:rPr lang="en-US" dirty="0"/>
              <a:t>14th Amendment to the Constitution guarantees liberty interests </a:t>
            </a:r>
            <a:r>
              <a:rPr lang="en-US" sz="1400" dirty="0"/>
              <a:t>Constitution of the United States</a:t>
            </a:r>
          </a:p>
          <a:p>
            <a:r>
              <a:rPr lang="en-US" dirty="0"/>
              <a:t>The supreme court established that liberty interests also include an obligation to provide  necessary medical care to persons in institutions. </a:t>
            </a:r>
            <a:r>
              <a:rPr lang="en-US" sz="1400" dirty="0"/>
              <a:t>Youngberg v. Romeo </a:t>
            </a:r>
          </a:p>
          <a:p>
            <a:endParaRPr lang="en-US" dirty="0"/>
          </a:p>
          <a:p>
            <a:endParaRPr lang="en-US" dirty="0"/>
          </a:p>
        </p:txBody>
      </p:sp>
    </p:spTree>
    <p:extLst>
      <p:ext uri="{BB962C8B-B14F-4D97-AF65-F5344CB8AC3E}">
        <p14:creationId xmlns:p14="http://schemas.microsoft.com/office/powerpoint/2010/main" val="33481144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5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25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2"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25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3" dur="25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2"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25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8" dur="25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19" fill="hold">
                            <p:stCondLst>
                              <p:cond delay="750"/>
                            </p:stCondLst>
                            <p:childTnLst>
                              <p:par>
                                <p:cTn id="20" presetID="2" presetClass="entr" presetSubtype="2"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25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3" dur="25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0"/>
            <a:ext cx="8229600" cy="1143000"/>
          </a:xfrm>
        </p:spPr>
        <p:txBody>
          <a:bodyPr anchor="ctr">
            <a:normAutofit fontScale="90000"/>
          </a:bodyPr>
          <a:lstStyle/>
          <a:p>
            <a:pPr algn="ctr"/>
            <a:r>
              <a:rPr lang="en-US" dirty="0"/>
              <a:t>Management of Resistant Behaviors in the Oral Health Plan</a:t>
            </a:r>
          </a:p>
        </p:txBody>
      </p:sp>
      <p:sp>
        <p:nvSpPr>
          <p:cNvPr id="3" name="Content Placeholder 2"/>
          <p:cNvSpPr>
            <a:spLocks noGrp="1"/>
          </p:cNvSpPr>
          <p:nvPr>
            <p:ph idx="1"/>
          </p:nvPr>
        </p:nvSpPr>
        <p:spPr>
          <a:xfrm>
            <a:off x="381000" y="2057400"/>
            <a:ext cx="8229600" cy="4389120"/>
          </a:xfrm>
        </p:spPr>
        <p:txBody>
          <a:bodyPr>
            <a:normAutofit/>
          </a:bodyPr>
          <a:lstStyle/>
          <a:p>
            <a:pPr lvl="1"/>
            <a:r>
              <a:rPr lang="en-US" dirty="0"/>
              <a:t>Goal is to provide safe environment for patient and care giver. </a:t>
            </a:r>
          </a:p>
          <a:p>
            <a:pPr lvl="1"/>
            <a:r>
              <a:rPr lang="en-US" dirty="0"/>
              <a:t>Goal is to provide adequate vision of and access to the oral cavity for care at home (or other problem area)</a:t>
            </a:r>
          </a:p>
          <a:p>
            <a:pPr lvl="1"/>
            <a:r>
              <a:rPr lang="en-US" dirty="0"/>
              <a:t>Goal is to provide effective oral health care for the individual</a:t>
            </a:r>
          </a:p>
          <a:p>
            <a:pPr lvl="1"/>
            <a:r>
              <a:rPr lang="en-US" dirty="0"/>
              <a:t>Goal is to teach how to teach these techniques for use at home</a:t>
            </a:r>
          </a:p>
          <a:p>
            <a:pPr lvl="1"/>
            <a:r>
              <a:rPr lang="en-US" dirty="0"/>
              <a:t>Goal is for care giver to reinforce techniques at home to make care in professional settings easier.   </a:t>
            </a:r>
          </a:p>
          <a:p>
            <a:pPr lvl="1"/>
            <a:endParaRPr lang="en-US" dirty="0"/>
          </a:p>
          <a:p>
            <a:endParaRPr lang="en-US" dirty="0"/>
          </a:p>
        </p:txBody>
      </p:sp>
    </p:spTree>
    <p:extLst>
      <p:ext uri="{BB962C8B-B14F-4D97-AF65-F5344CB8AC3E}">
        <p14:creationId xmlns:p14="http://schemas.microsoft.com/office/powerpoint/2010/main" val="12316836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5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25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2"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25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3" dur="25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2" fill="hold"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25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8" dur="25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19" fill="hold">
                            <p:stCondLst>
                              <p:cond delay="750"/>
                            </p:stCondLst>
                            <p:childTnLst>
                              <p:par>
                                <p:cTn id="20" presetID="2" presetClass="entr" presetSubtype="2" fill="hold"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25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3" dur="25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2" presetClass="entr" presetSubtype="2" fill="hold"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25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8" dur="25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800" y="658707"/>
            <a:ext cx="8229600" cy="1855893"/>
          </a:xfrm>
        </p:spPr>
        <p:txBody>
          <a:bodyPr anchor="t">
            <a:normAutofit fontScale="90000"/>
          </a:bodyPr>
          <a:lstStyle/>
          <a:p>
            <a:pPr algn="ctr"/>
            <a:r>
              <a:rPr lang="en-US" dirty="0"/>
              <a:t>THINK OUTSIDE OF THE BOX </a:t>
            </a:r>
            <a:br>
              <a:rPr lang="en-US" dirty="0"/>
            </a:br>
            <a:r>
              <a:rPr lang="en-US" dirty="0"/>
              <a:t>KEEP THE GOAL IN MIND</a:t>
            </a:r>
            <a:br>
              <a:rPr lang="en-US" dirty="0"/>
            </a:br>
            <a:r>
              <a:rPr lang="en-US" dirty="0"/>
              <a:t>GET INSIDE THEIR BOX</a:t>
            </a:r>
            <a:br>
              <a:rPr lang="en-US" dirty="0"/>
            </a:b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2978446"/>
            <a:ext cx="2875649" cy="2156737"/>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77116">
            <a:off x="6439809" y="2987807"/>
            <a:ext cx="2501796" cy="1876347"/>
          </a:xfrm>
          <a:prstGeom prst="rect">
            <a:avLst/>
          </a:prstGeom>
        </p:spPr>
      </p:pic>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rot="5015532">
            <a:off x="302741" y="4030391"/>
            <a:ext cx="2768484" cy="2076363"/>
          </a:xfr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53038">
            <a:off x="4712455" y="3677027"/>
            <a:ext cx="2153141" cy="2704047"/>
          </a:xfrm>
          <a:prstGeom prst="rect">
            <a:avLst/>
          </a:prstGeom>
        </p:spPr>
      </p:pic>
    </p:spTree>
    <p:extLst>
      <p:ext uri="{BB962C8B-B14F-4D97-AF65-F5344CB8AC3E}">
        <p14:creationId xmlns:p14="http://schemas.microsoft.com/office/powerpoint/2010/main" val="23211766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fill="hold"/>
                                        <p:tgtEl>
                                          <p:spTgt spid="4"/>
                                        </p:tgtEl>
                                        <p:attrNameLst>
                                          <p:attrName>ppt_x</p:attrName>
                                        </p:attrNameLst>
                                      </p:cBhvr>
                                      <p:tavLst>
                                        <p:tav tm="0">
                                          <p:val>
                                            <p:strVal val="0-#ppt_w/2"/>
                                          </p:val>
                                        </p:tav>
                                        <p:tav tm="100000">
                                          <p:val>
                                            <p:strVal val="#ppt_x"/>
                                          </p:val>
                                        </p:tav>
                                      </p:tavLst>
                                    </p:anim>
                                    <p:anim calcmode="lin" valueType="num">
                                      <p:cBhvr additive="base">
                                        <p:cTn id="8" dur="25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250" fill="hold"/>
                                        <p:tgtEl>
                                          <p:spTgt spid="6"/>
                                        </p:tgtEl>
                                        <p:attrNameLst>
                                          <p:attrName>ppt_x</p:attrName>
                                        </p:attrNameLst>
                                      </p:cBhvr>
                                      <p:tavLst>
                                        <p:tav tm="0">
                                          <p:val>
                                            <p:strVal val="#ppt_x"/>
                                          </p:val>
                                        </p:tav>
                                        <p:tav tm="100000">
                                          <p:val>
                                            <p:strVal val="#ppt_x"/>
                                          </p:val>
                                        </p:tav>
                                      </p:tavLst>
                                    </p:anim>
                                    <p:anim calcmode="lin" valueType="num">
                                      <p:cBhvr additive="base">
                                        <p:cTn id="13" dur="25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1"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250" fill="hold"/>
                                        <p:tgtEl>
                                          <p:spTgt spid="5"/>
                                        </p:tgtEl>
                                        <p:attrNameLst>
                                          <p:attrName>ppt_x</p:attrName>
                                        </p:attrNameLst>
                                      </p:cBhvr>
                                      <p:tavLst>
                                        <p:tav tm="0">
                                          <p:val>
                                            <p:strVal val="#ppt_x"/>
                                          </p:val>
                                        </p:tav>
                                        <p:tav tm="100000">
                                          <p:val>
                                            <p:strVal val="#ppt_x"/>
                                          </p:val>
                                        </p:tav>
                                      </p:tavLst>
                                    </p:anim>
                                    <p:anim calcmode="lin" valueType="num">
                                      <p:cBhvr additive="base">
                                        <p:cTn id="18" dur="250" fill="hold"/>
                                        <p:tgtEl>
                                          <p:spTgt spid="5"/>
                                        </p:tgtEl>
                                        <p:attrNameLst>
                                          <p:attrName>ppt_y</p:attrName>
                                        </p:attrNameLst>
                                      </p:cBhvr>
                                      <p:tavLst>
                                        <p:tav tm="0">
                                          <p:val>
                                            <p:strVal val="0-#ppt_h/2"/>
                                          </p:val>
                                        </p:tav>
                                        <p:tav tm="100000">
                                          <p:val>
                                            <p:strVal val="#ppt_y"/>
                                          </p:val>
                                        </p:tav>
                                      </p:tavLst>
                                    </p:anim>
                                  </p:childTnLst>
                                </p:cTn>
                              </p:par>
                            </p:childTnLst>
                          </p:cTn>
                        </p:par>
                        <p:par>
                          <p:cTn id="19" fill="hold">
                            <p:stCondLst>
                              <p:cond delay="750"/>
                            </p:stCondLst>
                            <p:childTnLst>
                              <p:par>
                                <p:cTn id="20" presetID="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250" fill="hold"/>
                                        <p:tgtEl>
                                          <p:spTgt spid="7"/>
                                        </p:tgtEl>
                                        <p:attrNameLst>
                                          <p:attrName>ppt_x</p:attrName>
                                        </p:attrNameLst>
                                      </p:cBhvr>
                                      <p:tavLst>
                                        <p:tav tm="0">
                                          <p:val>
                                            <p:strVal val="#ppt_x"/>
                                          </p:val>
                                        </p:tav>
                                        <p:tav tm="100000">
                                          <p:val>
                                            <p:strVal val="#ppt_x"/>
                                          </p:val>
                                        </p:tav>
                                      </p:tavLst>
                                    </p:anim>
                                    <p:anim calcmode="lin" valueType="num">
                                      <p:cBhvr additive="base">
                                        <p:cTn id="23" dur="25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678802"/>
            <a:ext cx="8229600" cy="1143000"/>
          </a:xfrm>
        </p:spPr>
        <p:txBody>
          <a:bodyPr anchor="t">
            <a:normAutofit fontScale="90000"/>
          </a:bodyPr>
          <a:lstStyle/>
          <a:p>
            <a:pPr algn="ctr"/>
            <a:r>
              <a:rPr lang="en-US" dirty="0"/>
              <a:t>First steps in Developing Behavior Management Plan</a:t>
            </a:r>
            <a:br>
              <a:rPr lang="en-US" dirty="0"/>
            </a:br>
            <a:endParaRPr lang="en-US" dirty="0"/>
          </a:p>
        </p:txBody>
      </p:sp>
      <p:sp>
        <p:nvSpPr>
          <p:cNvPr id="32771" name="Rectangle 3"/>
          <p:cNvSpPr>
            <a:spLocks noGrp="1" noChangeArrowheads="1"/>
          </p:cNvSpPr>
          <p:nvPr>
            <p:ph idx="1"/>
          </p:nvPr>
        </p:nvSpPr>
        <p:spPr>
          <a:xfrm>
            <a:off x="76200" y="2133600"/>
            <a:ext cx="5257800" cy="4419600"/>
          </a:xfrm>
        </p:spPr>
        <p:txBody>
          <a:bodyPr>
            <a:normAutofit fontScale="85000" lnSpcReduction="20000"/>
          </a:bodyPr>
          <a:lstStyle/>
          <a:p>
            <a:r>
              <a:rPr lang="en-US" sz="3100" b="1" dirty="0">
                <a:solidFill>
                  <a:schemeClr val="tx2"/>
                </a:solidFill>
              </a:rPr>
              <a:t>Identify</a:t>
            </a:r>
            <a:r>
              <a:rPr lang="en-US" sz="3100" dirty="0">
                <a:solidFill>
                  <a:schemeClr val="tx2"/>
                </a:solidFill>
              </a:rPr>
              <a:t> </a:t>
            </a:r>
            <a:r>
              <a:rPr lang="en-US" sz="3100" dirty="0"/>
              <a:t>physical, behavioral, emotional, and social limitations that may prevent participation in and/or execution of an oral care plan. </a:t>
            </a:r>
          </a:p>
          <a:p>
            <a:r>
              <a:rPr lang="en-US" sz="3100" b="1" dirty="0">
                <a:solidFill>
                  <a:schemeClr val="tx2"/>
                </a:solidFill>
              </a:rPr>
              <a:t>Create</a:t>
            </a:r>
            <a:r>
              <a:rPr lang="en-US" sz="3100" dirty="0"/>
              <a:t> a plan based on the individual’s needs.</a:t>
            </a:r>
          </a:p>
          <a:p>
            <a:r>
              <a:rPr lang="en-US" sz="3100" b="1" dirty="0">
                <a:solidFill>
                  <a:schemeClr val="tx2"/>
                </a:solidFill>
              </a:rPr>
              <a:t>Educate</a:t>
            </a:r>
            <a:r>
              <a:rPr lang="en-US" sz="3100" dirty="0"/>
              <a:t> individuals and care givers about their management plan and ways to implement the plan that adapt to each individual’s limitations.</a:t>
            </a:r>
          </a:p>
          <a:p>
            <a:pPr marL="0" indent="0">
              <a:buNone/>
            </a:pPr>
            <a:r>
              <a:rPr lang="en-US" dirty="0"/>
              <a:t> </a:t>
            </a:r>
          </a:p>
          <a:p>
            <a:endParaRPr lang="en-US" dirty="0"/>
          </a:p>
        </p:txBody>
      </p:sp>
      <p:pic>
        <p:nvPicPr>
          <p:cNvPr id="4" name="Picture 6" descr="C:\Users\Alicia\Desktop\pt photos\DPP_032135.JPG"/>
          <p:cNvPicPr>
            <a:picLocks noChangeAspect="1" noChangeArrowheads="1"/>
          </p:cNvPicPr>
          <p:nvPr/>
        </p:nvPicPr>
        <p:blipFill>
          <a:blip r:embed="rId3" cstate="print"/>
          <a:srcRect r="14706"/>
          <a:stretch>
            <a:fillRect/>
          </a:stretch>
        </p:blipFill>
        <p:spPr bwMode="auto">
          <a:xfrm>
            <a:off x="5486400" y="2590800"/>
            <a:ext cx="3401929" cy="2971800"/>
          </a:xfrm>
          <a:prstGeom prst="rect">
            <a:avLst/>
          </a:prstGeom>
          <a:noFill/>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 calcmode="lin" valueType="num">
                                      <p:cBhvr additive="base">
                                        <p:cTn id="7" dur="250" fill="hold"/>
                                        <p:tgtEl>
                                          <p:spTgt spid="32771">
                                            <p:txEl>
                                              <p:pRg st="0" end="0"/>
                                            </p:txEl>
                                          </p:spTgt>
                                        </p:tgtEl>
                                        <p:attrNameLst>
                                          <p:attrName>ppt_x</p:attrName>
                                        </p:attrNameLst>
                                      </p:cBhvr>
                                      <p:tavLst>
                                        <p:tav tm="0">
                                          <p:val>
                                            <p:strVal val="0-#ppt_w/2"/>
                                          </p:val>
                                        </p:tav>
                                        <p:tav tm="100000">
                                          <p:val>
                                            <p:strVal val="#ppt_x"/>
                                          </p:val>
                                        </p:tav>
                                      </p:tavLst>
                                    </p:anim>
                                    <p:anim calcmode="lin" valueType="num">
                                      <p:cBhvr additive="base">
                                        <p:cTn id="8" dur="250" fill="hold"/>
                                        <p:tgtEl>
                                          <p:spTgt spid="32771">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8" fill="hold" grpId="0" nodeType="afterEffect">
                                  <p:stCondLst>
                                    <p:cond delay="0"/>
                                  </p:stCondLst>
                                  <p:childTnLst>
                                    <p:set>
                                      <p:cBhvr>
                                        <p:cTn id="11" dur="1" fill="hold">
                                          <p:stCondLst>
                                            <p:cond delay="0"/>
                                          </p:stCondLst>
                                        </p:cTn>
                                        <p:tgtEl>
                                          <p:spTgt spid="32771">
                                            <p:txEl>
                                              <p:pRg st="1" end="1"/>
                                            </p:txEl>
                                          </p:spTgt>
                                        </p:tgtEl>
                                        <p:attrNameLst>
                                          <p:attrName>style.visibility</p:attrName>
                                        </p:attrNameLst>
                                      </p:cBhvr>
                                      <p:to>
                                        <p:strVal val="visible"/>
                                      </p:to>
                                    </p:set>
                                    <p:anim calcmode="lin" valueType="num">
                                      <p:cBhvr additive="base">
                                        <p:cTn id="12" dur="250" fill="hold"/>
                                        <p:tgtEl>
                                          <p:spTgt spid="32771">
                                            <p:txEl>
                                              <p:pRg st="1" end="1"/>
                                            </p:txEl>
                                          </p:spTgt>
                                        </p:tgtEl>
                                        <p:attrNameLst>
                                          <p:attrName>ppt_x</p:attrName>
                                        </p:attrNameLst>
                                      </p:cBhvr>
                                      <p:tavLst>
                                        <p:tav tm="0">
                                          <p:val>
                                            <p:strVal val="0-#ppt_w/2"/>
                                          </p:val>
                                        </p:tav>
                                        <p:tav tm="100000">
                                          <p:val>
                                            <p:strVal val="#ppt_x"/>
                                          </p:val>
                                        </p:tav>
                                      </p:tavLst>
                                    </p:anim>
                                    <p:anim calcmode="lin" valueType="num">
                                      <p:cBhvr additive="base">
                                        <p:cTn id="13" dur="250" fill="hold"/>
                                        <p:tgtEl>
                                          <p:spTgt spid="32771">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8" fill="hold" grpId="0" nodeType="afterEffect">
                                  <p:stCondLst>
                                    <p:cond delay="0"/>
                                  </p:stCondLst>
                                  <p:childTnLst>
                                    <p:set>
                                      <p:cBhvr>
                                        <p:cTn id="16" dur="1" fill="hold">
                                          <p:stCondLst>
                                            <p:cond delay="0"/>
                                          </p:stCondLst>
                                        </p:cTn>
                                        <p:tgtEl>
                                          <p:spTgt spid="32771">
                                            <p:txEl>
                                              <p:pRg st="2" end="2"/>
                                            </p:txEl>
                                          </p:spTgt>
                                        </p:tgtEl>
                                        <p:attrNameLst>
                                          <p:attrName>style.visibility</p:attrName>
                                        </p:attrNameLst>
                                      </p:cBhvr>
                                      <p:to>
                                        <p:strVal val="visible"/>
                                      </p:to>
                                    </p:set>
                                    <p:anim calcmode="lin" valueType="num">
                                      <p:cBhvr additive="base">
                                        <p:cTn id="17" dur="250" fill="hold"/>
                                        <p:tgtEl>
                                          <p:spTgt spid="32771">
                                            <p:txEl>
                                              <p:pRg st="2" end="2"/>
                                            </p:txEl>
                                          </p:spTgt>
                                        </p:tgtEl>
                                        <p:attrNameLst>
                                          <p:attrName>ppt_x</p:attrName>
                                        </p:attrNameLst>
                                      </p:cBhvr>
                                      <p:tavLst>
                                        <p:tav tm="0">
                                          <p:val>
                                            <p:strVal val="0-#ppt_w/2"/>
                                          </p:val>
                                        </p:tav>
                                        <p:tav tm="100000">
                                          <p:val>
                                            <p:strVal val="#ppt_x"/>
                                          </p:val>
                                        </p:tav>
                                      </p:tavLst>
                                    </p:anim>
                                    <p:anim calcmode="lin" valueType="num">
                                      <p:cBhvr additive="base">
                                        <p:cTn id="18" dur="250" fill="hold"/>
                                        <p:tgtEl>
                                          <p:spTgt spid="32771">
                                            <p:txEl>
                                              <p:pRg st="2" end="2"/>
                                            </p:txEl>
                                          </p:spTgt>
                                        </p:tgtEl>
                                        <p:attrNameLst>
                                          <p:attrName>ppt_y</p:attrName>
                                        </p:attrNameLst>
                                      </p:cBhvr>
                                      <p:tavLst>
                                        <p:tav tm="0">
                                          <p:val>
                                            <p:strVal val="#ppt_y"/>
                                          </p:val>
                                        </p:tav>
                                        <p:tav tm="100000">
                                          <p:val>
                                            <p:strVal val="#ppt_y"/>
                                          </p:val>
                                        </p:tav>
                                      </p:tavLst>
                                    </p:anim>
                                  </p:childTnLst>
                                </p:cTn>
                              </p:par>
                            </p:childTnLst>
                          </p:cTn>
                        </p:par>
                        <p:par>
                          <p:cTn id="19" fill="hold">
                            <p:stCondLst>
                              <p:cond delay="750"/>
                            </p:stCondLst>
                            <p:childTnLst>
                              <p:par>
                                <p:cTn id="20" presetID="2" presetClass="entr" presetSubtype="8" fill="hold" grpId="0" nodeType="afterEffect">
                                  <p:stCondLst>
                                    <p:cond delay="0"/>
                                  </p:stCondLst>
                                  <p:childTnLst>
                                    <p:set>
                                      <p:cBhvr>
                                        <p:cTn id="21" dur="1" fill="hold">
                                          <p:stCondLst>
                                            <p:cond delay="0"/>
                                          </p:stCondLst>
                                        </p:cTn>
                                        <p:tgtEl>
                                          <p:spTgt spid="32771">
                                            <p:txEl>
                                              <p:pRg st="3" end="3"/>
                                            </p:txEl>
                                          </p:spTgt>
                                        </p:tgtEl>
                                        <p:attrNameLst>
                                          <p:attrName>style.visibility</p:attrName>
                                        </p:attrNameLst>
                                      </p:cBhvr>
                                      <p:to>
                                        <p:strVal val="visible"/>
                                      </p:to>
                                    </p:set>
                                    <p:anim calcmode="lin" valueType="num">
                                      <p:cBhvr additive="base">
                                        <p:cTn id="22" dur="250" fill="hold"/>
                                        <p:tgtEl>
                                          <p:spTgt spid="32771">
                                            <p:txEl>
                                              <p:pRg st="3" end="3"/>
                                            </p:txEl>
                                          </p:spTgt>
                                        </p:tgtEl>
                                        <p:attrNameLst>
                                          <p:attrName>ppt_x</p:attrName>
                                        </p:attrNameLst>
                                      </p:cBhvr>
                                      <p:tavLst>
                                        <p:tav tm="0">
                                          <p:val>
                                            <p:strVal val="0-#ppt_w/2"/>
                                          </p:val>
                                        </p:tav>
                                        <p:tav tm="100000">
                                          <p:val>
                                            <p:strVal val="#ppt_x"/>
                                          </p:val>
                                        </p:tav>
                                      </p:tavLst>
                                    </p:anim>
                                    <p:anim calcmode="lin" valueType="num">
                                      <p:cBhvr additive="base">
                                        <p:cTn id="23" dur="250" fill="hold"/>
                                        <p:tgtEl>
                                          <p:spTgt spid="32771">
                                            <p:txEl>
                                              <p:pRg st="3" end="3"/>
                                            </p:txEl>
                                          </p:spTgt>
                                        </p:tgtEl>
                                        <p:attrNameLst>
                                          <p:attrName>ppt_y</p:attrName>
                                        </p:attrNameLst>
                                      </p:cBhvr>
                                      <p:tavLst>
                                        <p:tav tm="0">
                                          <p:val>
                                            <p:strVal val="#ppt_y"/>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500" fill="hold"/>
                                        <p:tgtEl>
                                          <p:spTgt spid="4"/>
                                        </p:tgtEl>
                                        <p:attrNameLst>
                                          <p:attrName>ppt_x</p:attrName>
                                        </p:attrNameLst>
                                      </p:cBhvr>
                                      <p:tavLst>
                                        <p:tav tm="0">
                                          <p:val>
                                            <p:strVal val="#ppt_x"/>
                                          </p:val>
                                        </p:tav>
                                        <p:tav tm="100000">
                                          <p:val>
                                            <p:strVal val="#ppt_x"/>
                                          </p:val>
                                        </p:tav>
                                      </p:tavLst>
                                    </p:anim>
                                    <p:anim calcmode="lin" valueType="num">
                                      <p:cBhvr additive="base">
                                        <p:cTn id="2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Proper Evaluation</a:t>
            </a:r>
          </a:p>
        </p:txBody>
      </p:sp>
      <p:sp>
        <p:nvSpPr>
          <p:cNvPr id="3" name="Content Placeholder 2"/>
          <p:cNvSpPr>
            <a:spLocks noGrp="1"/>
          </p:cNvSpPr>
          <p:nvPr>
            <p:ph idx="1"/>
          </p:nvPr>
        </p:nvSpPr>
        <p:spPr/>
        <p:txBody>
          <a:bodyPr>
            <a:normAutofit fontScale="92500" lnSpcReduction="10000"/>
          </a:bodyPr>
          <a:lstStyle/>
          <a:p>
            <a:r>
              <a:rPr lang="en-US" dirty="0">
                <a:solidFill>
                  <a:schemeClr val="tx2">
                    <a:lumMod val="75000"/>
                  </a:schemeClr>
                </a:solidFill>
              </a:rPr>
              <a:t>Mentioned earlier that the first step in development of oral health plan is the evaluation.  This cannot be glossed over, and proper documentation is key.  Somewhere after leaving dental school, many providers fail to continue this practice.  Medical / dental integration and the creation of wellness homes for people requires proper patient assessment and proper record keeping.  We are health care professionals.  We cannot rely on memory to continue to re-evaluate the success of the plans we create.  Must not fail to document all findings and changes in the status of the patient as they occur.</a:t>
            </a:r>
            <a:r>
              <a:rPr lang="en-US" dirty="0"/>
              <a:t> </a:t>
            </a:r>
          </a:p>
          <a:p>
            <a:endParaRPr lang="en-US" dirty="0"/>
          </a:p>
        </p:txBody>
      </p:sp>
    </p:spTree>
    <p:extLst>
      <p:ext uri="{BB962C8B-B14F-4D97-AF65-F5344CB8AC3E}">
        <p14:creationId xmlns:p14="http://schemas.microsoft.com/office/powerpoint/2010/main" val="12892628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grpId="0" nodeType="afterEffect">
                                  <p:stCondLst>
                                    <p:cond delay="0"/>
                                  </p:stCondLst>
                                  <p:iterate type="lt">
                                    <p:tmAbs val="25"/>
                                  </p:iterate>
                                  <p:childTnLst>
                                    <p:set>
                                      <p:cBhvr override="childStyle">
                                        <p:cTn id="6" dur="indefinite"/>
                                        <p:tgtEl>
                                          <p:spTgt spid="3">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a:xfrm>
            <a:off x="457200" y="838200"/>
            <a:ext cx="8229600" cy="1143000"/>
          </a:xfrm>
        </p:spPr>
        <p:txBody>
          <a:bodyPr>
            <a:normAutofit fontScale="90000"/>
          </a:bodyPr>
          <a:lstStyle/>
          <a:p>
            <a:pPr algn="ctr"/>
            <a:r>
              <a:rPr lang="en-US" dirty="0"/>
              <a:t>Behavioral and Emotional Deficits </a:t>
            </a:r>
            <a:br>
              <a:rPr lang="en-US" dirty="0"/>
            </a:br>
            <a:r>
              <a:rPr lang="en-US" dirty="0"/>
              <a:t> Oral Health Concerns</a:t>
            </a:r>
          </a:p>
        </p:txBody>
      </p:sp>
      <p:sp>
        <p:nvSpPr>
          <p:cNvPr id="3" name="Content Placeholder 2"/>
          <p:cNvSpPr>
            <a:spLocks noGrp="1"/>
          </p:cNvSpPr>
          <p:nvPr>
            <p:ph idx="1"/>
          </p:nvPr>
        </p:nvSpPr>
        <p:spPr>
          <a:xfrm>
            <a:off x="435077" y="2133600"/>
            <a:ext cx="8229600" cy="4389120"/>
          </a:xfrm>
        </p:spPr>
        <p:txBody>
          <a:bodyPr>
            <a:normAutofit/>
          </a:bodyPr>
          <a:lstStyle/>
          <a:p>
            <a:r>
              <a:rPr lang="en-US" dirty="0"/>
              <a:t>Sensory processing needs can delay care or complicate lessons</a:t>
            </a:r>
          </a:p>
          <a:p>
            <a:r>
              <a:rPr lang="en-US" dirty="0"/>
              <a:t>Need environment that works for the patient </a:t>
            </a:r>
          </a:p>
          <a:p>
            <a:r>
              <a:rPr lang="en-US" dirty="0"/>
              <a:t>Care givers anxious about executing new procedures</a:t>
            </a:r>
          </a:p>
          <a:p>
            <a:r>
              <a:rPr lang="en-US" dirty="0"/>
              <a:t>Fear of harming the patient can often lead to poor oral health care practices.</a:t>
            </a:r>
          </a:p>
          <a:p>
            <a:r>
              <a:rPr lang="en-US" dirty="0"/>
              <a:t>Care givers overwhelmed by general care may have trouble prioritizing oral care.</a:t>
            </a:r>
          </a:p>
          <a:p>
            <a:endParaRPr lang="en-US"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5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25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2"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25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3" dur="25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2" fill="hold"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25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8" dur="25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19" fill="hold">
                            <p:stCondLst>
                              <p:cond delay="750"/>
                            </p:stCondLst>
                            <p:childTnLst>
                              <p:par>
                                <p:cTn id="20" presetID="2" presetClass="entr" presetSubtype="2" fill="hold"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25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3" dur="25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2" presetClass="entr" presetSubtype="2" fill="hold"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25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8" dur="25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Learning Objectives</a:t>
            </a:r>
          </a:p>
        </p:txBody>
      </p:sp>
      <p:sp>
        <p:nvSpPr>
          <p:cNvPr id="3" name="Content Placeholder 2"/>
          <p:cNvSpPr>
            <a:spLocks noGrp="1"/>
          </p:cNvSpPr>
          <p:nvPr>
            <p:ph idx="1"/>
          </p:nvPr>
        </p:nvSpPr>
        <p:spPr/>
        <p:txBody>
          <a:bodyPr>
            <a:normAutofit fontScale="92500" lnSpcReduction="10000"/>
          </a:bodyPr>
          <a:lstStyle/>
          <a:p>
            <a:r>
              <a:rPr lang="en-US" dirty="0">
                <a:solidFill>
                  <a:schemeClr val="tx2">
                    <a:lumMod val="75000"/>
                  </a:schemeClr>
                </a:solidFill>
              </a:rPr>
              <a:t>PURPOSE</a:t>
            </a:r>
            <a:r>
              <a:rPr lang="en-US" dirty="0"/>
              <a:t>: To introduce health care professionals to behavior management techniques to overcome informational, physical, and behavioral challenges faced in providing care to patients with complex needs.  </a:t>
            </a:r>
          </a:p>
          <a:p>
            <a:r>
              <a:rPr lang="en-US" dirty="0">
                <a:solidFill>
                  <a:schemeClr val="tx2">
                    <a:lumMod val="75000"/>
                  </a:schemeClr>
                </a:solidFill>
              </a:rPr>
              <a:t>PARTICIPANT WILL LEARN</a:t>
            </a:r>
            <a:r>
              <a:rPr lang="en-US" dirty="0"/>
              <a:t>: </a:t>
            </a:r>
          </a:p>
          <a:p>
            <a:r>
              <a:rPr lang="en-US" dirty="0"/>
              <a:t>1. Strategies to prepare patients and care givers for health care visits</a:t>
            </a:r>
          </a:p>
          <a:p>
            <a:r>
              <a:rPr lang="en-US" dirty="0"/>
              <a:t>2. How to develop and discuss behavior management plans </a:t>
            </a:r>
          </a:p>
          <a:p>
            <a:r>
              <a:rPr lang="en-US" dirty="0"/>
              <a:t>3. Monitoring and documentation requirements for behavior interventions. </a:t>
            </a:r>
          </a:p>
          <a:p>
            <a:pPr marL="0" indent="0">
              <a:buNone/>
            </a:pPr>
            <a:endParaRPr lang="en-US" dirty="0"/>
          </a:p>
        </p:txBody>
      </p:sp>
    </p:spTree>
    <p:extLst>
      <p:ext uri="{BB962C8B-B14F-4D97-AF65-F5344CB8AC3E}">
        <p14:creationId xmlns:p14="http://schemas.microsoft.com/office/powerpoint/2010/main" val="30574601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5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25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par>
                          <p:cTn id="9" fill="hold">
                            <p:stCondLst>
                              <p:cond delay="250"/>
                            </p:stCondLst>
                            <p:childTnLst>
                              <p:par>
                                <p:cTn id="10" presetID="2" presetClass="entr" presetSubtype="3"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25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3" dur="250" fill="hold"/>
                                        <p:tgtEl>
                                          <p:spTgt spid="3">
                                            <p:txEl>
                                              <p:pRg st="1" end="1"/>
                                            </p:txEl>
                                          </p:spTgt>
                                        </p:tgtEl>
                                        <p:attrNameLst>
                                          <p:attrName>ppt_y</p:attrName>
                                        </p:attrNameLst>
                                      </p:cBhvr>
                                      <p:tavLst>
                                        <p:tav tm="0">
                                          <p:val>
                                            <p:strVal val="0-#ppt_h/2"/>
                                          </p:val>
                                        </p:tav>
                                        <p:tav tm="100000">
                                          <p:val>
                                            <p:strVal val="#ppt_y"/>
                                          </p:val>
                                        </p:tav>
                                      </p:tavLst>
                                    </p:anim>
                                  </p:childTnLst>
                                </p:cTn>
                              </p:par>
                            </p:childTnLst>
                          </p:cTn>
                        </p:par>
                        <p:par>
                          <p:cTn id="14" fill="hold">
                            <p:stCondLst>
                              <p:cond delay="500"/>
                            </p:stCondLst>
                            <p:childTnLst>
                              <p:par>
                                <p:cTn id="15" presetID="2" presetClass="entr" presetSubtype="3"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25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8" dur="250" fill="hold"/>
                                        <p:tgtEl>
                                          <p:spTgt spid="3">
                                            <p:txEl>
                                              <p:pRg st="2" end="2"/>
                                            </p:txEl>
                                          </p:spTgt>
                                        </p:tgtEl>
                                        <p:attrNameLst>
                                          <p:attrName>ppt_y</p:attrName>
                                        </p:attrNameLst>
                                      </p:cBhvr>
                                      <p:tavLst>
                                        <p:tav tm="0">
                                          <p:val>
                                            <p:strVal val="0-#ppt_h/2"/>
                                          </p:val>
                                        </p:tav>
                                        <p:tav tm="100000">
                                          <p:val>
                                            <p:strVal val="#ppt_y"/>
                                          </p:val>
                                        </p:tav>
                                      </p:tavLst>
                                    </p:anim>
                                  </p:childTnLst>
                                </p:cTn>
                              </p:par>
                            </p:childTnLst>
                          </p:cTn>
                        </p:par>
                        <p:par>
                          <p:cTn id="19" fill="hold">
                            <p:stCondLst>
                              <p:cond delay="750"/>
                            </p:stCondLst>
                            <p:childTnLst>
                              <p:par>
                                <p:cTn id="20" presetID="2" presetClass="entr" presetSubtype="3"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25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3" dur="250" fill="hold"/>
                                        <p:tgtEl>
                                          <p:spTgt spid="3">
                                            <p:txEl>
                                              <p:pRg st="3" end="3"/>
                                            </p:txEl>
                                          </p:spTgt>
                                        </p:tgtEl>
                                        <p:attrNameLst>
                                          <p:attrName>ppt_y</p:attrName>
                                        </p:attrNameLst>
                                      </p:cBhvr>
                                      <p:tavLst>
                                        <p:tav tm="0">
                                          <p:val>
                                            <p:strVal val="0-#ppt_h/2"/>
                                          </p:val>
                                        </p:tav>
                                        <p:tav tm="100000">
                                          <p:val>
                                            <p:strVal val="#ppt_y"/>
                                          </p:val>
                                        </p:tav>
                                      </p:tavLst>
                                    </p:anim>
                                  </p:childTnLst>
                                </p:cTn>
                              </p:par>
                            </p:childTnLst>
                          </p:cTn>
                        </p:par>
                        <p:par>
                          <p:cTn id="24" fill="hold">
                            <p:stCondLst>
                              <p:cond delay="1000"/>
                            </p:stCondLst>
                            <p:childTnLst>
                              <p:par>
                                <p:cTn id="25" presetID="2" presetClass="entr" presetSubtype="3"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25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8" dur="250" fill="hold"/>
                                        <p:tgtEl>
                                          <p:spTgt spid="3">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533400" y="685800"/>
            <a:ext cx="8229600" cy="1143000"/>
          </a:xfrm>
        </p:spPr>
        <p:txBody>
          <a:bodyPr>
            <a:normAutofit fontScale="90000"/>
          </a:bodyPr>
          <a:lstStyle/>
          <a:p>
            <a:pPr algn="ctr"/>
            <a:r>
              <a:rPr lang="en-US" dirty="0"/>
              <a:t>Problems Associated with Resistant Behaviors</a:t>
            </a:r>
          </a:p>
        </p:txBody>
      </p:sp>
      <p:sp>
        <p:nvSpPr>
          <p:cNvPr id="3" name="Content Placeholder 2"/>
          <p:cNvSpPr>
            <a:spLocks noGrp="1"/>
          </p:cNvSpPr>
          <p:nvPr>
            <p:ph idx="1"/>
          </p:nvPr>
        </p:nvSpPr>
        <p:spPr>
          <a:xfrm>
            <a:off x="533400" y="1981200"/>
            <a:ext cx="8229600" cy="2971800"/>
          </a:xfrm>
        </p:spPr>
        <p:txBody>
          <a:bodyPr>
            <a:normAutofit/>
          </a:bodyPr>
          <a:lstStyle/>
          <a:p>
            <a:r>
              <a:rPr lang="en-US" dirty="0"/>
              <a:t>Resistant behaviors such as lip squeezing, biting, pushing, and head turning can cause continued failure to provide care and continued neglect of oral disease.  </a:t>
            </a:r>
          </a:p>
          <a:p>
            <a:r>
              <a:rPr lang="en-US" dirty="0"/>
              <a:t>Violent behaviors can harm the patient                 and/or the care giver.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400" y="4382729"/>
            <a:ext cx="3429000" cy="2235538"/>
          </a:xfrm>
          <a:prstGeom prst="rect">
            <a:avLst/>
          </a:prstGeom>
        </p:spPr>
      </p:pic>
      <p:sp>
        <p:nvSpPr>
          <p:cNvPr id="4" name="TextBox 3"/>
          <p:cNvSpPr txBox="1"/>
          <p:nvPr/>
        </p:nvSpPr>
        <p:spPr>
          <a:xfrm>
            <a:off x="2057400" y="6244019"/>
            <a:ext cx="2819400" cy="369332"/>
          </a:xfrm>
          <a:prstGeom prst="rect">
            <a:avLst/>
          </a:prstGeom>
          <a:noFill/>
        </p:spPr>
        <p:txBody>
          <a:bodyPr wrap="square" rtlCol="0">
            <a:spAutoFit/>
          </a:bodyPr>
          <a:lstStyle/>
          <a:p>
            <a:r>
              <a:rPr lang="en-US" dirty="0">
                <a:latin typeface="+mj-lt"/>
              </a:rPr>
              <a:t>Bite mark on arm of dentist.</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5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25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250" fill="hold"/>
                                        <p:tgtEl>
                                          <p:spTgt spid="4"/>
                                        </p:tgtEl>
                                        <p:attrNameLst>
                                          <p:attrName>ppt_x</p:attrName>
                                        </p:attrNameLst>
                                      </p:cBhvr>
                                      <p:tavLst>
                                        <p:tav tm="0">
                                          <p:val>
                                            <p:strVal val="#ppt_x"/>
                                          </p:val>
                                        </p:tav>
                                        <p:tav tm="100000">
                                          <p:val>
                                            <p:strVal val="#ppt_x"/>
                                          </p:val>
                                        </p:tav>
                                      </p:tavLst>
                                    </p:anim>
                                    <p:anim calcmode="lin" valueType="num">
                                      <p:cBhvr additive="base">
                                        <p:cTn id="12" dur="25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250"/>
                            </p:stCondLst>
                            <p:childTnLst>
                              <p:par>
                                <p:cTn id="14" presetID="2" presetClass="entr" presetSubtype="2" fill="hold" grpId="0"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additive="base">
                                        <p:cTn id="16" dur="25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7" dur="250" fill="hold"/>
                                        <p:tgtEl>
                                          <p:spTgt spid="3">
                                            <p:txEl>
                                              <p:pRg st="1" end="1"/>
                                            </p:txEl>
                                          </p:spTgt>
                                        </p:tgtEl>
                                        <p:attrNameLst>
                                          <p:attrName>ppt_y</p:attrName>
                                        </p:attrNameLst>
                                      </p:cBhvr>
                                      <p:tavLst>
                                        <p:tav tm="0">
                                          <p:val>
                                            <p:strVal val="#ppt_y"/>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250" fill="hold"/>
                                        <p:tgtEl>
                                          <p:spTgt spid="2"/>
                                        </p:tgtEl>
                                        <p:attrNameLst>
                                          <p:attrName>ppt_x</p:attrName>
                                        </p:attrNameLst>
                                      </p:cBhvr>
                                      <p:tavLst>
                                        <p:tav tm="0">
                                          <p:val>
                                            <p:strVal val="#ppt_x"/>
                                          </p:val>
                                        </p:tav>
                                        <p:tav tm="100000">
                                          <p:val>
                                            <p:strVal val="#ppt_x"/>
                                          </p:val>
                                        </p:tav>
                                      </p:tavLst>
                                    </p:anim>
                                    <p:anim calcmode="lin" valueType="num">
                                      <p:cBhvr additive="base">
                                        <p:cTn id="21" dur="2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533399"/>
            <a:ext cx="8534400" cy="930337"/>
          </a:xfrm>
        </p:spPr>
        <p:txBody>
          <a:bodyPr>
            <a:normAutofit/>
          </a:bodyPr>
          <a:lstStyle/>
          <a:p>
            <a:r>
              <a:rPr lang="en-US" sz="4000" dirty="0"/>
              <a:t>Resident with daily care</a:t>
            </a:r>
          </a:p>
        </p:txBody>
      </p:sp>
      <p:pic>
        <p:nvPicPr>
          <p:cNvPr id="4" name="Content Placeholder 3" descr="DPP_032134 (2).JPG"/>
          <p:cNvPicPr>
            <a:picLocks noGrp="1" noChangeAspect="1"/>
          </p:cNvPicPr>
          <p:nvPr>
            <p:ph idx="1"/>
          </p:nvPr>
        </p:nvPicPr>
        <p:blipFill>
          <a:blip r:embed="rId3" cstate="print"/>
          <a:srcRect l="36113" t="46185" r="19909" b="20832"/>
          <a:stretch>
            <a:fillRect/>
          </a:stretch>
        </p:blipFill>
        <p:spPr>
          <a:xfrm>
            <a:off x="1524000" y="1828800"/>
            <a:ext cx="5562600" cy="3505200"/>
          </a:xfrm>
        </p:spPr>
      </p:pic>
      <p:cxnSp>
        <p:nvCxnSpPr>
          <p:cNvPr id="6" name="Straight Connector 5"/>
          <p:cNvCxnSpPr/>
          <p:nvPr/>
        </p:nvCxnSpPr>
        <p:spPr>
          <a:xfrm rot="10800000">
            <a:off x="838200" y="3276600"/>
            <a:ext cx="3048000" cy="76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6200000" flipH="1">
            <a:off x="4152900" y="4610100"/>
            <a:ext cx="14478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4419600" y="2667000"/>
            <a:ext cx="3124200" cy="1143000"/>
          </a:xfrm>
          <a:prstGeom prst="line">
            <a:avLst/>
          </a:prstGeom>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7543800" y="2286000"/>
            <a:ext cx="914400" cy="609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mj-lt"/>
              </a:rPr>
              <a:t>caries</a:t>
            </a:r>
          </a:p>
        </p:txBody>
      </p:sp>
      <p:sp>
        <p:nvSpPr>
          <p:cNvPr id="15" name="Rectangle 14"/>
          <p:cNvSpPr/>
          <p:nvPr/>
        </p:nvSpPr>
        <p:spPr>
          <a:xfrm>
            <a:off x="5334000" y="5791200"/>
            <a:ext cx="1600200" cy="914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mj-lt"/>
              </a:rPr>
              <a:t>Gingivitis and periodontal pocketing</a:t>
            </a:r>
          </a:p>
        </p:txBody>
      </p:sp>
      <p:sp>
        <p:nvSpPr>
          <p:cNvPr id="16" name="Rectangle 15"/>
          <p:cNvSpPr/>
          <p:nvPr/>
        </p:nvSpPr>
        <p:spPr>
          <a:xfrm>
            <a:off x="762000" y="3048000"/>
            <a:ext cx="914400" cy="1219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mj-lt"/>
              </a:rPr>
              <a:t>Food debris and plaque</a:t>
            </a:r>
          </a:p>
        </p:txBody>
      </p:sp>
      <p:cxnSp>
        <p:nvCxnSpPr>
          <p:cNvPr id="18" name="Straight Connector 17"/>
          <p:cNvCxnSpPr/>
          <p:nvPr/>
        </p:nvCxnSpPr>
        <p:spPr>
          <a:xfrm rot="5400000" flipH="1" flipV="1">
            <a:off x="4457700" y="1485900"/>
            <a:ext cx="1524000" cy="1143000"/>
          </a:xfrm>
          <a:prstGeom prst="line">
            <a:avLst/>
          </a:prstGeom>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rot="10800000" flipV="1">
            <a:off x="5740205" y="1113461"/>
            <a:ext cx="1083742" cy="3502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mj-lt"/>
              </a:rPr>
              <a:t>malodor</a:t>
            </a:r>
          </a:p>
        </p:txBody>
      </p:sp>
      <p:sp>
        <p:nvSpPr>
          <p:cNvPr id="20" name="TextBox 19"/>
          <p:cNvSpPr txBox="1"/>
          <p:nvPr/>
        </p:nvSpPr>
        <p:spPr>
          <a:xfrm>
            <a:off x="609600" y="5334000"/>
            <a:ext cx="3352800" cy="1477328"/>
          </a:xfrm>
          <a:prstGeom prst="rect">
            <a:avLst/>
          </a:prstGeom>
          <a:noFill/>
        </p:spPr>
        <p:txBody>
          <a:bodyPr wrap="square" rtlCol="0">
            <a:spAutoFit/>
          </a:bodyPr>
          <a:lstStyle/>
          <a:p>
            <a:r>
              <a:rPr lang="en-US" dirty="0">
                <a:latin typeface="+mj-lt"/>
              </a:rPr>
              <a:t>Teeth were cleaned prior to arrival, how patient presented. Wondered if all teeth needed to be extracted due to “gum disease”.  </a:t>
            </a:r>
          </a:p>
        </p:txBody>
      </p:sp>
    </p:spTree>
    <p:extLst>
      <p:ext uri="{BB962C8B-B14F-4D97-AF65-F5344CB8AC3E}">
        <p14:creationId xmlns:p14="http://schemas.microsoft.com/office/powerpoint/2010/main" val="3613458129"/>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pPr algn="ctr"/>
            <a:r>
              <a:rPr lang="en-US" dirty="0"/>
              <a:t>Vision and Access for Safety</a:t>
            </a:r>
          </a:p>
        </p:txBody>
      </p:sp>
      <p:sp>
        <p:nvSpPr>
          <p:cNvPr id="3" name="Content Placeholder 2"/>
          <p:cNvSpPr>
            <a:spLocks noGrp="1"/>
          </p:cNvSpPr>
          <p:nvPr>
            <p:ph idx="1"/>
          </p:nvPr>
        </p:nvSpPr>
        <p:spPr>
          <a:xfrm>
            <a:off x="457200" y="1623695"/>
            <a:ext cx="8229600" cy="2795905"/>
          </a:xfrm>
        </p:spPr>
        <p:txBody>
          <a:bodyPr>
            <a:normAutofit/>
          </a:bodyPr>
          <a:lstStyle/>
          <a:p>
            <a:r>
              <a:rPr lang="en-US" dirty="0"/>
              <a:t>The care giver unable to see the area they are treating may inadvertently injure the individual they are caring for.  </a:t>
            </a:r>
          </a:p>
          <a:p>
            <a:r>
              <a:rPr lang="en-US" dirty="0"/>
              <a:t>Harmful actions include gagging, trauma to the lips, gums, floor of the mouth or cheeks, stretching , or grabbing. </a:t>
            </a:r>
          </a:p>
          <a:p>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2300" y="4191000"/>
            <a:ext cx="3429000" cy="2286000"/>
          </a:xfrm>
          <a:prstGeom prst="rect">
            <a:avLst/>
          </a:prstGeom>
        </p:spPr>
      </p:pic>
      <p:cxnSp>
        <p:nvCxnSpPr>
          <p:cNvPr id="5" name="Straight Connector 4"/>
          <p:cNvCxnSpPr/>
          <p:nvPr/>
        </p:nvCxnSpPr>
        <p:spPr>
          <a:xfrm flipV="1">
            <a:off x="5257801" y="5410200"/>
            <a:ext cx="1523999" cy="15240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776884" y="5205559"/>
            <a:ext cx="1747017" cy="369332"/>
          </a:xfrm>
          <a:prstGeom prst="rect">
            <a:avLst/>
          </a:prstGeom>
          <a:noFill/>
        </p:spPr>
        <p:txBody>
          <a:bodyPr wrap="none" rtlCol="0">
            <a:spAutoFit/>
          </a:bodyPr>
          <a:lstStyle/>
          <a:p>
            <a:r>
              <a:rPr lang="en-US" dirty="0">
                <a:solidFill>
                  <a:srgbClr val="C00000"/>
                </a:solidFill>
              </a:rPr>
              <a:t>Traumatic ulcer</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5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25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4"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250" fill="hold"/>
                                        <p:tgtEl>
                                          <p:spTgt spid="2"/>
                                        </p:tgtEl>
                                        <p:attrNameLst>
                                          <p:attrName>ppt_x</p:attrName>
                                        </p:attrNameLst>
                                      </p:cBhvr>
                                      <p:tavLst>
                                        <p:tav tm="0">
                                          <p:val>
                                            <p:strVal val="#ppt_x"/>
                                          </p:val>
                                        </p:tav>
                                        <p:tav tm="100000">
                                          <p:val>
                                            <p:strVal val="#ppt_x"/>
                                          </p:val>
                                        </p:tav>
                                      </p:tavLst>
                                    </p:anim>
                                    <p:anim calcmode="lin" valueType="num">
                                      <p:cBhvr additive="base">
                                        <p:cTn id="13" dur="25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250" fill="hold"/>
                                        <p:tgtEl>
                                          <p:spTgt spid="5"/>
                                        </p:tgtEl>
                                        <p:attrNameLst>
                                          <p:attrName>ppt_x</p:attrName>
                                        </p:attrNameLst>
                                      </p:cBhvr>
                                      <p:tavLst>
                                        <p:tav tm="0">
                                          <p:val>
                                            <p:strVal val="#ppt_x"/>
                                          </p:val>
                                        </p:tav>
                                        <p:tav tm="100000">
                                          <p:val>
                                            <p:strVal val="#ppt_x"/>
                                          </p:val>
                                        </p:tav>
                                      </p:tavLst>
                                    </p:anim>
                                    <p:anim calcmode="lin" valueType="num">
                                      <p:cBhvr additive="base">
                                        <p:cTn id="18" dur="250" fill="hold"/>
                                        <p:tgtEl>
                                          <p:spTgt spid="5"/>
                                        </p:tgtEl>
                                        <p:attrNameLst>
                                          <p:attrName>ppt_y</p:attrName>
                                        </p:attrNameLst>
                                      </p:cBhvr>
                                      <p:tavLst>
                                        <p:tav tm="0">
                                          <p:val>
                                            <p:strVal val="1+#ppt_h/2"/>
                                          </p:val>
                                        </p:tav>
                                        <p:tav tm="100000">
                                          <p:val>
                                            <p:strVal val="#ppt_y"/>
                                          </p:val>
                                        </p:tav>
                                      </p:tavLst>
                                    </p:anim>
                                  </p:childTnLst>
                                </p:cTn>
                              </p:par>
                            </p:childTnLst>
                          </p:cTn>
                        </p:par>
                        <p:par>
                          <p:cTn id="19" fill="hold">
                            <p:stCondLst>
                              <p:cond delay="750"/>
                            </p:stCondLst>
                            <p:childTnLst>
                              <p:par>
                                <p:cTn id="20" presetID="2" presetClass="entr" presetSubtype="4"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250" fill="hold"/>
                                        <p:tgtEl>
                                          <p:spTgt spid="7"/>
                                        </p:tgtEl>
                                        <p:attrNameLst>
                                          <p:attrName>ppt_x</p:attrName>
                                        </p:attrNameLst>
                                      </p:cBhvr>
                                      <p:tavLst>
                                        <p:tav tm="0">
                                          <p:val>
                                            <p:strVal val="#ppt_x"/>
                                          </p:val>
                                        </p:tav>
                                        <p:tav tm="100000">
                                          <p:val>
                                            <p:strVal val="#ppt_x"/>
                                          </p:val>
                                        </p:tav>
                                      </p:tavLst>
                                    </p:anim>
                                    <p:anim calcmode="lin" valueType="num">
                                      <p:cBhvr additive="base">
                                        <p:cTn id="23" dur="250" fill="hold"/>
                                        <p:tgtEl>
                                          <p:spTgt spid="7"/>
                                        </p:tgtEl>
                                        <p:attrNameLst>
                                          <p:attrName>ppt_y</p:attrName>
                                        </p:attrNameLst>
                                      </p:cBhvr>
                                      <p:tavLst>
                                        <p:tav tm="0">
                                          <p:val>
                                            <p:strVal val="1+#ppt_h/2"/>
                                          </p:val>
                                        </p:tav>
                                        <p:tav tm="100000">
                                          <p:val>
                                            <p:strVal val="#ppt_y"/>
                                          </p:val>
                                        </p:tav>
                                      </p:tavLst>
                                    </p:anim>
                                  </p:childTnLst>
                                </p:cTn>
                              </p:par>
                            </p:childTnLst>
                          </p:cTn>
                        </p:par>
                        <p:par>
                          <p:cTn id="24" fill="hold">
                            <p:stCondLst>
                              <p:cond delay="1000"/>
                            </p:stCondLst>
                            <p:childTnLst>
                              <p:par>
                                <p:cTn id="25" presetID="2" presetClass="entr" presetSubtype="2" fill="hold" nodeType="after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 calcmode="lin" valueType="num">
                                      <p:cBhvr additive="base">
                                        <p:cTn id="27" dur="25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28" dur="25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normAutofit fontScale="90000"/>
          </a:bodyPr>
          <a:lstStyle/>
          <a:p>
            <a:pPr algn="ctr"/>
            <a:r>
              <a:rPr lang="en-US" dirty="0"/>
              <a:t> Possible Sources of Resistant Behavior</a:t>
            </a:r>
          </a:p>
        </p:txBody>
      </p:sp>
      <p:sp>
        <p:nvSpPr>
          <p:cNvPr id="52227" name="Rectangle 3"/>
          <p:cNvSpPr>
            <a:spLocks noGrp="1" noChangeArrowheads="1"/>
          </p:cNvSpPr>
          <p:nvPr>
            <p:ph idx="1"/>
          </p:nvPr>
        </p:nvSpPr>
        <p:spPr>
          <a:xfrm>
            <a:off x="457200" y="1676400"/>
            <a:ext cx="8229600" cy="4876800"/>
          </a:xfrm>
        </p:spPr>
        <p:txBody>
          <a:bodyPr>
            <a:normAutofit lnSpcReduction="10000"/>
          </a:bodyPr>
          <a:lstStyle/>
          <a:p>
            <a:r>
              <a:rPr lang="en-US" dirty="0"/>
              <a:t>Resistance may be a habit utilized in many life skills.</a:t>
            </a:r>
          </a:p>
          <a:p>
            <a:r>
              <a:rPr lang="en-US" dirty="0"/>
              <a:t>Resistance may be due to fear. Fear may be of obvious reasons or subtle reasons harder to identify. </a:t>
            </a:r>
          </a:p>
          <a:p>
            <a:r>
              <a:rPr lang="en-US" dirty="0"/>
              <a:t>Resistance may be a learned behavior that can be changed.</a:t>
            </a:r>
          </a:p>
          <a:p>
            <a:r>
              <a:rPr lang="en-US" dirty="0"/>
              <a:t>Resistance may be due to underlying  disability or impairment.</a:t>
            </a:r>
          </a:p>
          <a:p>
            <a:r>
              <a:rPr lang="en-US" dirty="0"/>
              <a:t>Resistance may be due to history of pain with oral care.</a:t>
            </a:r>
          </a:p>
          <a:p>
            <a:pPr marL="0" indent="0">
              <a:buNone/>
            </a:pPr>
            <a:endParaRPr lang="en-US" sz="1900" dirty="0"/>
          </a:p>
          <a:p>
            <a:pPr marL="0" indent="0">
              <a:buNone/>
            </a:pPr>
            <a:endParaRPr lang="en-US" sz="1900" dirty="0"/>
          </a:p>
          <a:p>
            <a:r>
              <a:rPr lang="en-US" sz="1900" dirty="0"/>
              <a:t>Overcoming Obstacle to Oral Health, University of the Pacific 2015</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anim calcmode="lin" valueType="num">
                                      <p:cBhvr additive="base">
                                        <p:cTn id="7" dur="250" fill="hold"/>
                                        <p:tgtEl>
                                          <p:spTgt spid="52227">
                                            <p:txEl>
                                              <p:pRg st="0" end="0"/>
                                            </p:txEl>
                                          </p:spTgt>
                                        </p:tgtEl>
                                        <p:attrNameLst>
                                          <p:attrName>ppt_x</p:attrName>
                                        </p:attrNameLst>
                                      </p:cBhvr>
                                      <p:tavLst>
                                        <p:tav tm="0">
                                          <p:val>
                                            <p:strVal val="1+#ppt_w/2"/>
                                          </p:val>
                                        </p:tav>
                                        <p:tav tm="100000">
                                          <p:val>
                                            <p:strVal val="#ppt_x"/>
                                          </p:val>
                                        </p:tav>
                                      </p:tavLst>
                                    </p:anim>
                                    <p:anim calcmode="lin" valueType="num">
                                      <p:cBhvr additive="base">
                                        <p:cTn id="8" dur="250" fill="hold"/>
                                        <p:tgtEl>
                                          <p:spTgt spid="52227">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2" fill="hold" nodeType="afterEffect">
                                  <p:stCondLst>
                                    <p:cond delay="0"/>
                                  </p:stCondLst>
                                  <p:childTnLst>
                                    <p:set>
                                      <p:cBhvr>
                                        <p:cTn id="11" dur="1" fill="hold">
                                          <p:stCondLst>
                                            <p:cond delay="0"/>
                                          </p:stCondLst>
                                        </p:cTn>
                                        <p:tgtEl>
                                          <p:spTgt spid="52227">
                                            <p:txEl>
                                              <p:pRg st="1" end="1"/>
                                            </p:txEl>
                                          </p:spTgt>
                                        </p:tgtEl>
                                        <p:attrNameLst>
                                          <p:attrName>style.visibility</p:attrName>
                                        </p:attrNameLst>
                                      </p:cBhvr>
                                      <p:to>
                                        <p:strVal val="visible"/>
                                      </p:to>
                                    </p:set>
                                    <p:anim calcmode="lin" valueType="num">
                                      <p:cBhvr additive="base">
                                        <p:cTn id="12" dur="250" fill="hold"/>
                                        <p:tgtEl>
                                          <p:spTgt spid="52227">
                                            <p:txEl>
                                              <p:pRg st="1" end="1"/>
                                            </p:txEl>
                                          </p:spTgt>
                                        </p:tgtEl>
                                        <p:attrNameLst>
                                          <p:attrName>ppt_x</p:attrName>
                                        </p:attrNameLst>
                                      </p:cBhvr>
                                      <p:tavLst>
                                        <p:tav tm="0">
                                          <p:val>
                                            <p:strVal val="1+#ppt_w/2"/>
                                          </p:val>
                                        </p:tav>
                                        <p:tav tm="100000">
                                          <p:val>
                                            <p:strVal val="#ppt_x"/>
                                          </p:val>
                                        </p:tav>
                                      </p:tavLst>
                                    </p:anim>
                                    <p:anim calcmode="lin" valueType="num">
                                      <p:cBhvr additive="base">
                                        <p:cTn id="13" dur="250" fill="hold"/>
                                        <p:tgtEl>
                                          <p:spTgt spid="52227">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2" fill="hold" nodeType="afterEffect">
                                  <p:stCondLst>
                                    <p:cond delay="0"/>
                                  </p:stCondLst>
                                  <p:childTnLst>
                                    <p:set>
                                      <p:cBhvr>
                                        <p:cTn id="16" dur="1" fill="hold">
                                          <p:stCondLst>
                                            <p:cond delay="0"/>
                                          </p:stCondLst>
                                        </p:cTn>
                                        <p:tgtEl>
                                          <p:spTgt spid="52227">
                                            <p:txEl>
                                              <p:pRg st="2" end="2"/>
                                            </p:txEl>
                                          </p:spTgt>
                                        </p:tgtEl>
                                        <p:attrNameLst>
                                          <p:attrName>style.visibility</p:attrName>
                                        </p:attrNameLst>
                                      </p:cBhvr>
                                      <p:to>
                                        <p:strVal val="visible"/>
                                      </p:to>
                                    </p:set>
                                    <p:anim calcmode="lin" valueType="num">
                                      <p:cBhvr additive="base">
                                        <p:cTn id="17" dur="250" fill="hold"/>
                                        <p:tgtEl>
                                          <p:spTgt spid="52227">
                                            <p:txEl>
                                              <p:pRg st="2" end="2"/>
                                            </p:txEl>
                                          </p:spTgt>
                                        </p:tgtEl>
                                        <p:attrNameLst>
                                          <p:attrName>ppt_x</p:attrName>
                                        </p:attrNameLst>
                                      </p:cBhvr>
                                      <p:tavLst>
                                        <p:tav tm="0">
                                          <p:val>
                                            <p:strVal val="1+#ppt_w/2"/>
                                          </p:val>
                                        </p:tav>
                                        <p:tav tm="100000">
                                          <p:val>
                                            <p:strVal val="#ppt_x"/>
                                          </p:val>
                                        </p:tav>
                                      </p:tavLst>
                                    </p:anim>
                                    <p:anim calcmode="lin" valueType="num">
                                      <p:cBhvr additive="base">
                                        <p:cTn id="18" dur="250" fill="hold"/>
                                        <p:tgtEl>
                                          <p:spTgt spid="52227">
                                            <p:txEl>
                                              <p:pRg st="2" end="2"/>
                                            </p:txEl>
                                          </p:spTgt>
                                        </p:tgtEl>
                                        <p:attrNameLst>
                                          <p:attrName>ppt_y</p:attrName>
                                        </p:attrNameLst>
                                      </p:cBhvr>
                                      <p:tavLst>
                                        <p:tav tm="0">
                                          <p:val>
                                            <p:strVal val="#ppt_y"/>
                                          </p:val>
                                        </p:tav>
                                        <p:tav tm="100000">
                                          <p:val>
                                            <p:strVal val="#ppt_y"/>
                                          </p:val>
                                        </p:tav>
                                      </p:tavLst>
                                    </p:anim>
                                  </p:childTnLst>
                                </p:cTn>
                              </p:par>
                            </p:childTnLst>
                          </p:cTn>
                        </p:par>
                        <p:par>
                          <p:cTn id="19" fill="hold">
                            <p:stCondLst>
                              <p:cond delay="750"/>
                            </p:stCondLst>
                            <p:childTnLst>
                              <p:par>
                                <p:cTn id="20" presetID="2" presetClass="entr" presetSubtype="2" fill="hold" nodeType="afterEffect">
                                  <p:stCondLst>
                                    <p:cond delay="0"/>
                                  </p:stCondLst>
                                  <p:childTnLst>
                                    <p:set>
                                      <p:cBhvr>
                                        <p:cTn id="21" dur="1" fill="hold">
                                          <p:stCondLst>
                                            <p:cond delay="0"/>
                                          </p:stCondLst>
                                        </p:cTn>
                                        <p:tgtEl>
                                          <p:spTgt spid="52227">
                                            <p:txEl>
                                              <p:pRg st="3" end="3"/>
                                            </p:txEl>
                                          </p:spTgt>
                                        </p:tgtEl>
                                        <p:attrNameLst>
                                          <p:attrName>style.visibility</p:attrName>
                                        </p:attrNameLst>
                                      </p:cBhvr>
                                      <p:to>
                                        <p:strVal val="visible"/>
                                      </p:to>
                                    </p:set>
                                    <p:anim calcmode="lin" valueType="num">
                                      <p:cBhvr additive="base">
                                        <p:cTn id="22" dur="250" fill="hold"/>
                                        <p:tgtEl>
                                          <p:spTgt spid="52227">
                                            <p:txEl>
                                              <p:pRg st="3" end="3"/>
                                            </p:txEl>
                                          </p:spTgt>
                                        </p:tgtEl>
                                        <p:attrNameLst>
                                          <p:attrName>ppt_x</p:attrName>
                                        </p:attrNameLst>
                                      </p:cBhvr>
                                      <p:tavLst>
                                        <p:tav tm="0">
                                          <p:val>
                                            <p:strVal val="1+#ppt_w/2"/>
                                          </p:val>
                                        </p:tav>
                                        <p:tav tm="100000">
                                          <p:val>
                                            <p:strVal val="#ppt_x"/>
                                          </p:val>
                                        </p:tav>
                                      </p:tavLst>
                                    </p:anim>
                                    <p:anim calcmode="lin" valueType="num">
                                      <p:cBhvr additive="base">
                                        <p:cTn id="23" dur="250" fill="hold"/>
                                        <p:tgtEl>
                                          <p:spTgt spid="52227">
                                            <p:txEl>
                                              <p:pRg st="3" end="3"/>
                                            </p:txEl>
                                          </p:spTgt>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2" presetClass="entr" presetSubtype="2" fill="hold" nodeType="afterEffect">
                                  <p:stCondLst>
                                    <p:cond delay="0"/>
                                  </p:stCondLst>
                                  <p:childTnLst>
                                    <p:set>
                                      <p:cBhvr>
                                        <p:cTn id="26" dur="1" fill="hold">
                                          <p:stCondLst>
                                            <p:cond delay="0"/>
                                          </p:stCondLst>
                                        </p:cTn>
                                        <p:tgtEl>
                                          <p:spTgt spid="52227">
                                            <p:txEl>
                                              <p:pRg st="4" end="4"/>
                                            </p:txEl>
                                          </p:spTgt>
                                        </p:tgtEl>
                                        <p:attrNameLst>
                                          <p:attrName>style.visibility</p:attrName>
                                        </p:attrNameLst>
                                      </p:cBhvr>
                                      <p:to>
                                        <p:strVal val="visible"/>
                                      </p:to>
                                    </p:set>
                                    <p:anim calcmode="lin" valueType="num">
                                      <p:cBhvr additive="base">
                                        <p:cTn id="27" dur="250" fill="hold"/>
                                        <p:tgtEl>
                                          <p:spTgt spid="52227">
                                            <p:txEl>
                                              <p:pRg st="4" end="4"/>
                                            </p:txEl>
                                          </p:spTgt>
                                        </p:tgtEl>
                                        <p:attrNameLst>
                                          <p:attrName>ppt_x</p:attrName>
                                        </p:attrNameLst>
                                      </p:cBhvr>
                                      <p:tavLst>
                                        <p:tav tm="0">
                                          <p:val>
                                            <p:strVal val="1+#ppt_w/2"/>
                                          </p:val>
                                        </p:tav>
                                        <p:tav tm="100000">
                                          <p:val>
                                            <p:strVal val="#ppt_x"/>
                                          </p:val>
                                        </p:tav>
                                      </p:tavLst>
                                    </p:anim>
                                    <p:anim calcmode="lin" valueType="num">
                                      <p:cBhvr additive="base">
                                        <p:cTn id="28" dur="250" fill="hold"/>
                                        <p:tgtEl>
                                          <p:spTgt spid="5222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468086" y="381000"/>
            <a:ext cx="8229600" cy="1143000"/>
          </a:xfrm>
        </p:spPr>
        <p:txBody>
          <a:bodyPr anchor="ctr">
            <a:normAutofit fontScale="90000"/>
          </a:bodyPr>
          <a:lstStyle/>
          <a:p>
            <a:pPr algn="ctr"/>
            <a:r>
              <a:rPr lang="en-US" dirty="0"/>
              <a:t>Possible Sources of Resistant Behaviors</a:t>
            </a:r>
          </a:p>
        </p:txBody>
      </p:sp>
      <p:sp>
        <p:nvSpPr>
          <p:cNvPr id="3" name="Content Placeholder 2"/>
          <p:cNvSpPr>
            <a:spLocks noGrp="1"/>
          </p:cNvSpPr>
          <p:nvPr>
            <p:ph idx="1"/>
          </p:nvPr>
        </p:nvSpPr>
        <p:spPr>
          <a:xfrm>
            <a:off x="468086" y="1763486"/>
            <a:ext cx="8229600" cy="4389120"/>
          </a:xfrm>
        </p:spPr>
        <p:txBody>
          <a:bodyPr>
            <a:normAutofit/>
          </a:bodyPr>
          <a:lstStyle/>
          <a:p>
            <a:r>
              <a:rPr lang="en-US" dirty="0"/>
              <a:t>Many care givers and individuals we care for may not be capable of understanding the importance of good oral hygiene. </a:t>
            </a:r>
          </a:p>
          <a:p>
            <a:r>
              <a:rPr lang="en-US" dirty="0"/>
              <a:t>Attempting to educate an individual with limited knowledge of the importance of oral health can be challenging. </a:t>
            </a:r>
          </a:p>
          <a:p>
            <a:r>
              <a:rPr lang="en-US" dirty="0"/>
              <a:t>Often resistance to learning or inability to process the information can prove to be frustrating for everyone.   </a:t>
            </a:r>
          </a:p>
          <a:p>
            <a:endParaRPr lang="en-US"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5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25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250"/>
                            </p:stCondLst>
                            <p:childTnLst>
                              <p:par>
                                <p:cTn id="10" presetID="2" presetClass="entr" presetSubtype="2"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25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3" dur="25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2" fill="hold"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25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8" dur="25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838200"/>
            <a:ext cx="8229600" cy="762000"/>
          </a:xfrm>
        </p:spPr>
        <p:txBody>
          <a:bodyPr anchor="t">
            <a:normAutofit/>
          </a:bodyPr>
          <a:lstStyle/>
          <a:p>
            <a:pPr algn="ctr"/>
            <a:r>
              <a:rPr lang="en-US" sz="3600" dirty="0"/>
              <a:t>Behavior Management in the Health Plan</a:t>
            </a:r>
          </a:p>
        </p:txBody>
      </p:sp>
      <p:sp>
        <p:nvSpPr>
          <p:cNvPr id="3" name="Content Placeholder 2"/>
          <p:cNvSpPr>
            <a:spLocks noGrp="1"/>
          </p:cNvSpPr>
          <p:nvPr>
            <p:ph idx="1"/>
          </p:nvPr>
        </p:nvSpPr>
        <p:spPr>
          <a:xfrm>
            <a:off x="457200" y="1600200"/>
            <a:ext cx="8229600" cy="4724400"/>
          </a:xfrm>
        </p:spPr>
        <p:txBody>
          <a:bodyPr>
            <a:normAutofit/>
          </a:bodyPr>
          <a:lstStyle/>
          <a:p>
            <a:r>
              <a:rPr lang="en-US" dirty="0"/>
              <a:t>Developed to meet the specific needs of the individual in order to accomplish good oral care.  </a:t>
            </a:r>
          </a:p>
          <a:p>
            <a:r>
              <a:rPr lang="en-US" dirty="0"/>
              <a:t>Behavioral modification can be included in oral plan and utilized with other daily living skills.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0" y="3628054"/>
            <a:ext cx="3230014" cy="306720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 y="3628054"/>
            <a:ext cx="3077834" cy="2985514"/>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5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25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4"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250" fill="hold"/>
                                        <p:tgtEl>
                                          <p:spTgt spid="2"/>
                                        </p:tgtEl>
                                        <p:attrNameLst>
                                          <p:attrName>ppt_x</p:attrName>
                                        </p:attrNameLst>
                                      </p:cBhvr>
                                      <p:tavLst>
                                        <p:tav tm="0">
                                          <p:val>
                                            <p:strVal val="#ppt_x"/>
                                          </p:val>
                                        </p:tav>
                                        <p:tav tm="100000">
                                          <p:val>
                                            <p:strVal val="#ppt_x"/>
                                          </p:val>
                                        </p:tav>
                                      </p:tavLst>
                                    </p:anim>
                                    <p:anim calcmode="lin" valueType="num">
                                      <p:cBhvr additive="base">
                                        <p:cTn id="13" dur="25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250" fill="hold"/>
                                        <p:tgtEl>
                                          <p:spTgt spid="6"/>
                                        </p:tgtEl>
                                        <p:attrNameLst>
                                          <p:attrName>ppt_x</p:attrName>
                                        </p:attrNameLst>
                                      </p:cBhvr>
                                      <p:tavLst>
                                        <p:tav tm="0">
                                          <p:val>
                                            <p:strVal val="#ppt_x"/>
                                          </p:val>
                                        </p:tav>
                                        <p:tav tm="100000">
                                          <p:val>
                                            <p:strVal val="#ppt_x"/>
                                          </p:val>
                                        </p:tav>
                                      </p:tavLst>
                                    </p:anim>
                                    <p:anim calcmode="lin" valueType="num">
                                      <p:cBhvr additive="base">
                                        <p:cTn id="18" dur="25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750"/>
                            </p:stCondLst>
                            <p:childTnLst>
                              <p:par>
                                <p:cTn id="20" presetID="2" presetClass="entr" presetSubtype="2" fill="hold" nodeType="after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 calcmode="lin" valueType="num">
                                      <p:cBhvr additive="base">
                                        <p:cTn id="22" dur="25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23" dur="25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a:xfrm>
            <a:off x="457200" y="152400"/>
            <a:ext cx="8229600" cy="1295400"/>
          </a:xfrm>
        </p:spPr>
        <p:txBody>
          <a:bodyPr>
            <a:normAutofit/>
          </a:bodyPr>
          <a:lstStyle/>
          <a:p>
            <a:pPr algn="ctr"/>
            <a:r>
              <a:rPr lang="en-US" dirty="0"/>
              <a:t>Behavior Management Techniques</a:t>
            </a:r>
          </a:p>
        </p:txBody>
      </p:sp>
      <p:sp>
        <p:nvSpPr>
          <p:cNvPr id="3" name="Content Placeholder 2"/>
          <p:cNvSpPr>
            <a:spLocks noGrp="1"/>
          </p:cNvSpPr>
          <p:nvPr>
            <p:ph idx="1"/>
          </p:nvPr>
        </p:nvSpPr>
        <p:spPr>
          <a:xfrm>
            <a:off x="457200" y="1623694"/>
            <a:ext cx="8229600" cy="5081905"/>
          </a:xfrm>
        </p:spPr>
        <p:txBody>
          <a:bodyPr>
            <a:normAutofit/>
          </a:bodyPr>
          <a:lstStyle/>
          <a:p>
            <a:r>
              <a:rPr lang="en-US" dirty="0"/>
              <a:t>Complex medical management</a:t>
            </a:r>
          </a:p>
          <a:p>
            <a:r>
              <a:rPr lang="en-US" dirty="0"/>
              <a:t>Tell-show-do</a:t>
            </a:r>
          </a:p>
          <a:p>
            <a:r>
              <a:rPr lang="en-US" dirty="0"/>
              <a:t>Positive reinforcement</a:t>
            </a:r>
          </a:p>
          <a:p>
            <a:r>
              <a:rPr lang="en-US" dirty="0"/>
              <a:t>Communicate with the patient</a:t>
            </a:r>
          </a:p>
          <a:p>
            <a:r>
              <a:rPr lang="en-US" dirty="0"/>
              <a:t>Shaping</a:t>
            </a:r>
          </a:p>
          <a:p>
            <a:r>
              <a:rPr lang="en-US" dirty="0"/>
              <a:t>Distractions</a:t>
            </a:r>
          </a:p>
          <a:p>
            <a:r>
              <a:rPr lang="en-US" dirty="0"/>
              <a:t>Sequential Desensitization</a:t>
            </a:r>
          </a:p>
          <a:p>
            <a:r>
              <a:rPr lang="en-US" dirty="0"/>
              <a:t>Modeling</a:t>
            </a:r>
          </a:p>
          <a:p>
            <a:r>
              <a:rPr lang="en-US" dirty="0"/>
              <a:t>Medical Immobilization Protective Stabilization</a:t>
            </a:r>
          </a:p>
          <a:p>
            <a:pPr algn="r"/>
            <a:r>
              <a:rPr lang="en-US" sz="1800" dirty="0"/>
              <a:t>Handbook of Psychological Assessment 2009</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5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25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250"/>
                            </p:stCondLst>
                            <p:childTnLst>
                              <p:par>
                                <p:cTn id="10" presetID="2" presetClass="entr" presetSubtype="4"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25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25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25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25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750"/>
                            </p:stCondLst>
                            <p:childTnLst>
                              <p:par>
                                <p:cTn id="20" presetID="2" presetClass="entr" presetSubtype="4"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25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25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1000"/>
                            </p:stCondLst>
                            <p:childTnLst>
                              <p:par>
                                <p:cTn id="25" presetID="2" presetClass="entr" presetSubtype="4"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25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25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1250"/>
                            </p:stCondLst>
                            <p:childTnLst>
                              <p:par>
                                <p:cTn id="30" presetID="2" presetClass="entr" presetSubtype="4" fill="hold" grpId="0" nodeType="after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calcmode="lin" valueType="num">
                                      <p:cBhvr additive="base">
                                        <p:cTn id="32" dur="25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3" dur="25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34" fill="hold">
                            <p:stCondLst>
                              <p:cond delay="1500"/>
                            </p:stCondLst>
                            <p:childTnLst>
                              <p:par>
                                <p:cTn id="35" presetID="2" presetClass="entr" presetSubtype="4" fill="hold" grpId="0" nodeType="after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25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25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par>
                          <p:cTn id="39" fill="hold">
                            <p:stCondLst>
                              <p:cond delay="1750"/>
                            </p:stCondLst>
                            <p:childTnLst>
                              <p:par>
                                <p:cTn id="40" presetID="2" presetClass="entr" presetSubtype="4" fill="hold" grpId="0" nodeType="after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 calcmode="lin" valueType="num">
                                      <p:cBhvr additive="base">
                                        <p:cTn id="42" dur="25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3" dur="25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par>
                          <p:cTn id="44" fill="hold">
                            <p:stCondLst>
                              <p:cond delay="2000"/>
                            </p:stCondLst>
                            <p:childTnLst>
                              <p:par>
                                <p:cTn id="45" presetID="2" presetClass="entr" presetSubtype="4" fill="hold" grpId="0" nodeType="after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 calcmode="lin" valueType="num">
                                      <p:cBhvr additive="base">
                                        <p:cTn id="47" dur="25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8" dur="25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par>
                          <p:cTn id="49" fill="hold">
                            <p:stCondLst>
                              <p:cond delay="2250"/>
                            </p:stCondLst>
                            <p:childTnLst>
                              <p:par>
                                <p:cTn id="50" presetID="2" presetClass="entr" presetSubtype="4" fill="hold" grpId="0" nodeType="after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 calcmode="lin" valueType="num">
                                      <p:cBhvr additive="base">
                                        <p:cTn id="52" dur="25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3" dur="25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219200"/>
          </a:xfrm>
        </p:spPr>
        <p:txBody>
          <a:bodyPr/>
          <a:lstStyle/>
          <a:p>
            <a:pPr algn="ctr"/>
            <a:r>
              <a:rPr lang="en-US" dirty="0"/>
              <a:t>Complex Medical Management</a:t>
            </a:r>
          </a:p>
        </p:txBody>
      </p:sp>
      <p:sp>
        <p:nvSpPr>
          <p:cNvPr id="3" name="Content Placeholder 2"/>
          <p:cNvSpPr>
            <a:spLocks noGrp="1"/>
          </p:cNvSpPr>
          <p:nvPr>
            <p:ph idx="1"/>
          </p:nvPr>
        </p:nvSpPr>
        <p:spPr>
          <a:xfrm>
            <a:off x="425245" y="1752601"/>
            <a:ext cx="4343400" cy="4267199"/>
          </a:xfrm>
        </p:spPr>
        <p:txBody>
          <a:bodyPr>
            <a:normAutofit/>
          </a:bodyPr>
          <a:lstStyle/>
          <a:p>
            <a:pPr lvl="0"/>
            <a:r>
              <a:rPr lang="en-US" dirty="0"/>
              <a:t>Several</a:t>
            </a:r>
            <a:r>
              <a:rPr lang="en-US" b="1" dirty="0"/>
              <a:t> </a:t>
            </a:r>
            <a:r>
              <a:rPr lang="en-US" dirty="0"/>
              <a:t>co-morbidities can be difficult to manage on their own</a:t>
            </a:r>
          </a:p>
          <a:p>
            <a:pPr lvl="0"/>
            <a:r>
              <a:rPr lang="en-US" dirty="0"/>
              <a:t>Conditions may have adverse effects on oral health to consider</a:t>
            </a:r>
          </a:p>
          <a:p>
            <a:pPr lvl="0"/>
            <a:r>
              <a:rPr lang="en-US" dirty="0"/>
              <a:t> Poor oral health may be causing medical complications</a:t>
            </a:r>
          </a:p>
          <a:p>
            <a:endParaRPr lang="en-US" dirty="0"/>
          </a:p>
        </p:txBody>
      </p:sp>
      <p:graphicFrame>
        <p:nvGraphicFramePr>
          <p:cNvPr id="9" name="Diagram 8"/>
          <p:cNvGraphicFramePr/>
          <p:nvPr>
            <p:extLst>
              <p:ext uri="{D42A27DB-BD31-4B8C-83A1-F6EECF244321}">
                <p14:modId xmlns:p14="http://schemas.microsoft.com/office/powerpoint/2010/main" val="1227733917"/>
              </p:ext>
            </p:extLst>
          </p:nvPr>
        </p:nvGraphicFramePr>
        <p:xfrm>
          <a:off x="3962401" y="1981200"/>
          <a:ext cx="4953000" cy="44335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p:cNvSpPr txBox="1"/>
          <p:nvPr/>
        </p:nvSpPr>
        <p:spPr>
          <a:xfrm>
            <a:off x="2438400" y="6414700"/>
            <a:ext cx="3657600" cy="276999"/>
          </a:xfrm>
          <a:prstGeom prst="rect">
            <a:avLst/>
          </a:prstGeom>
          <a:noFill/>
        </p:spPr>
        <p:txBody>
          <a:bodyPr wrap="square" rtlCol="0">
            <a:spAutoFit/>
          </a:bodyPr>
          <a:lstStyle/>
          <a:p>
            <a:r>
              <a:rPr lang="en-US" sz="1200" dirty="0"/>
              <a:t>See References for Oral Health and Overall Health</a:t>
            </a:r>
          </a:p>
        </p:txBody>
      </p:sp>
    </p:spTree>
    <p:extLst>
      <p:ext uri="{BB962C8B-B14F-4D97-AF65-F5344CB8AC3E}">
        <p14:creationId xmlns:p14="http://schemas.microsoft.com/office/powerpoint/2010/main" val="2604628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5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25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2"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25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3" dur="25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2"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25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8" dur="25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19" fill="hold">
                            <p:stCondLst>
                              <p:cond delay="750"/>
                            </p:stCondLst>
                            <p:childTnLst>
                              <p:par>
                                <p:cTn id="20" presetID="2" presetClass="entr" presetSubtype="4"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250" fill="hold"/>
                                        <p:tgtEl>
                                          <p:spTgt spid="9"/>
                                        </p:tgtEl>
                                        <p:attrNameLst>
                                          <p:attrName>ppt_x</p:attrName>
                                        </p:attrNameLst>
                                      </p:cBhvr>
                                      <p:tavLst>
                                        <p:tav tm="0">
                                          <p:val>
                                            <p:strVal val="#ppt_x"/>
                                          </p:val>
                                        </p:tav>
                                        <p:tav tm="100000">
                                          <p:val>
                                            <p:strVal val="#ppt_x"/>
                                          </p:val>
                                        </p:tav>
                                      </p:tavLst>
                                    </p:anim>
                                    <p:anim calcmode="lin" valueType="num">
                                      <p:cBhvr additive="base">
                                        <p:cTn id="23" dur="250" fill="hold"/>
                                        <p:tgtEl>
                                          <p:spTgt spid="9"/>
                                        </p:tgtEl>
                                        <p:attrNameLst>
                                          <p:attrName>ppt_y</p:attrName>
                                        </p:attrNameLst>
                                      </p:cBhvr>
                                      <p:tavLst>
                                        <p:tav tm="0">
                                          <p:val>
                                            <p:strVal val="1+#ppt_h/2"/>
                                          </p:val>
                                        </p:tav>
                                        <p:tav tm="100000">
                                          <p:val>
                                            <p:strVal val="#ppt_y"/>
                                          </p:val>
                                        </p:tav>
                                      </p:tavLst>
                                    </p:anim>
                                  </p:childTnLst>
                                </p:cTn>
                              </p:par>
                            </p:childTnLst>
                          </p:cTn>
                        </p:par>
                        <p:par>
                          <p:cTn id="24" fill="hold">
                            <p:stCondLst>
                              <p:cond delay="1000"/>
                            </p:stCondLst>
                            <p:childTnLst>
                              <p:par>
                                <p:cTn id="25" presetID="2" presetClass="entr" presetSubtype="4"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250" fill="hold"/>
                                        <p:tgtEl>
                                          <p:spTgt spid="10"/>
                                        </p:tgtEl>
                                        <p:attrNameLst>
                                          <p:attrName>ppt_x</p:attrName>
                                        </p:attrNameLst>
                                      </p:cBhvr>
                                      <p:tavLst>
                                        <p:tav tm="0">
                                          <p:val>
                                            <p:strVal val="#ppt_x"/>
                                          </p:val>
                                        </p:tav>
                                        <p:tav tm="100000">
                                          <p:val>
                                            <p:strVal val="#ppt_x"/>
                                          </p:val>
                                        </p:tav>
                                      </p:tavLst>
                                    </p:anim>
                                    <p:anim calcmode="lin" valueType="num">
                                      <p:cBhvr additive="base">
                                        <p:cTn id="28" dur="25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Graphic spid="9" grpId="0">
        <p:bldAsOne/>
      </p:bldGraphic>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Complex Medical Management</a:t>
            </a:r>
          </a:p>
        </p:txBody>
      </p:sp>
      <p:sp>
        <p:nvSpPr>
          <p:cNvPr id="3" name="Content Placeholder 2"/>
          <p:cNvSpPr>
            <a:spLocks noGrp="1"/>
          </p:cNvSpPr>
          <p:nvPr>
            <p:ph idx="1"/>
          </p:nvPr>
        </p:nvSpPr>
        <p:spPr>
          <a:xfrm>
            <a:off x="457200" y="1623695"/>
            <a:ext cx="8229600" cy="1652905"/>
          </a:xfrm>
        </p:spPr>
        <p:txBody>
          <a:bodyPr>
            <a:normAutofit fontScale="92500" lnSpcReduction="20000"/>
          </a:bodyPr>
          <a:lstStyle/>
          <a:p>
            <a:pPr lvl="0"/>
            <a:r>
              <a:rPr lang="en-US" b="1" dirty="0"/>
              <a:t> </a:t>
            </a:r>
            <a:r>
              <a:rPr lang="en-US" dirty="0"/>
              <a:t>Numerous medications to monitor</a:t>
            </a:r>
          </a:p>
          <a:p>
            <a:r>
              <a:rPr lang="en-US" dirty="0"/>
              <a:t>Physically limiting conditions for providing or receiving care</a:t>
            </a:r>
          </a:p>
          <a:p>
            <a:r>
              <a:rPr lang="en-US" dirty="0"/>
              <a:t>Compromised airway, positioning restrictions</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4691" t="10061" r="11773" b="13586"/>
          <a:stretch/>
        </p:blipFill>
        <p:spPr>
          <a:xfrm>
            <a:off x="270143" y="3452615"/>
            <a:ext cx="2590800" cy="1793629"/>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66" r="18449"/>
          <a:stretch/>
        </p:blipFill>
        <p:spPr>
          <a:xfrm>
            <a:off x="3276598" y="3933190"/>
            <a:ext cx="2700975" cy="22098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7000" y="4953000"/>
            <a:ext cx="2554467" cy="1703719"/>
          </a:xfrm>
          <a:prstGeom prst="rect">
            <a:avLst/>
          </a:prstGeom>
        </p:spPr>
      </p:pic>
      <p:sp>
        <p:nvSpPr>
          <p:cNvPr id="7" name="TextBox 6"/>
          <p:cNvSpPr txBox="1"/>
          <p:nvPr/>
        </p:nvSpPr>
        <p:spPr>
          <a:xfrm>
            <a:off x="152400" y="5433069"/>
            <a:ext cx="2826287" cy="369332"/>
          </a:xfrm>
          <a:prstGeom prst="rect">
            <a:avLst/>
          </a:prstGeom>
          <a:noFill/>
        </p:spPr>
        <p:txBody>
          <a:bodyPr wrap="none" rtlCol="0">
            <a:spAutoFit/>
          </a:bodyPr>
          <a:lstStyle/>
          <a:p>
            <a:r>
              <a:rPr lang="en-US" dirty="0"/>
              <a:t>Tongue thrusting behavior</a:t>
            </a:r>
          </a:p>
        </p:txBody>
      </p:sp>
      <p:sp>
        <p:nvSpPr>
          <p:cNvPr id="8" name="TextBox 7"/>
          <p:cNvSpPr txBox="1"/>
          <p:nvPr/>
        </p:nvSpPr>
        <p:spPr>
          <a:xfrm>
            <a:off x="3189289" y="3420229"/>
            <a:ext cx="2875595" cy="369332"/>
          </a:xfrm>
          <a:prstGeom prst="rect">
            <a:avLst/>
          </a:prstGeom>
          <a:noFill/>
        </p:spPr>
        <p:txBody>
          <a:bodyPr wrap="none" rtlCol="0">
            <a:spAutoFit/>
          </a:bodyPr>
          <a:lstStyle/>
          <a:p>
            <a:r>
              <a:rPr lang="en-US" dirty="0"/>
              <a:t>Lip trauma from lip curling</a:t>
            </a:r>
          </a:p>
        </p:txBody>
      </p:sp>
      <p:sp>
        <p:nvSpPr>
          <p:cNvPr id="9" name="TextBox 8"/>
          <p:cNvSpPr txBox="1"/>
          <p:nvPr/>
        </p:nvSpPr>
        <p:spPr>
          <a:xfrm>
            <a:off x="6425187" y="3887764"/>
            <a:ext cx="2445970" cy="923330"/>
          </a:xfrm>
          <a:prstGeom prst="rect">
            <a:avLst/>
          </a:prstGeom>
          <a:noFill/>
        </p:spPr>
        <p:txBody>
          <a:bodyPr wrap="square" rtlCol="0">
            <a:spAutoFit/>
          </a:bodyPr>
          <a:lstStyle/>
          <a:p>
            <a:r>
              <a:rPr lang="en-US" dirty="0"/>
              <a:t>Care giver could not visualize or access  lower teeth</a:t>
            </a:r>
          </a:p>
        </p:txBody>
      </p:sp>
    </p:spTree>
    <p:extLst>
      <p:ext uri="{BB962C8B-B14F-4D97-AF65-F5344CB8AC3E}">
        <p14:creationId xmlns:p14="http://schemas.microsoft.com/office/powerpoint/2010/main" val="5955680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5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25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2"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25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3" dur="25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2"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25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8" dur="25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19" fill="hold">
                            <p:stCondLst>
                              <p:cond delay="750"/>
                            </p:stCondLst>
                            <p:childTnLst>
                              <p:par>
                                <p:cTn id="20" presetID="2" presetClass="entr" presetSubtype="4"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250" fill="hold"/>
                                        <p:tgtEl>
                                          <p:spTgt spid="4"/>
                                        </p:tgtEl>
                                        <p:attrNameLst>
                                          <p:attrName>ppt_x</p:attrName>
                                        </p:attrNameLst>
                                      </p:cBhvr>
                                      <p:tavLst>
                                        <p:tav tm="0">
                                          <p:val>
                                            <p:strVal val="#ppt_x"/>
                                          </p:val>
                                        </p:tav>
                                        <p:tav tm="100000">
                                          <p:val>
                                            <p:strVal val="#ppt_x"/>
                                          </p:val>
                                        </p:tav>
                                      </p:tavLst>
                                    </p:anim>
                                    <p:anim calcmode="lin" valueType="num">
                                      <p:cBhvr additive="base">
                                        <p:cTn id="23" dur="250" fill="hold"/>
                                        <p:tgtEl>
                                          <p:spTgt spid="4"/>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250" fill="hold"/>
                                        <p:tgtEl>
                                          <p:spTgt spid="7"/>
                                        </p:tgtEl>
                                        <p:attrNameLst>
                                          <p:attrName>ppt_x</p:attrName>
                                        </p:attrNameLst>
                                      </p:cBhvr>
                                      <p:tavLst>
                                        <p:tav tm="0">
                                          <p:val>
                                            <p:strVal val="#ppt_x"/>
                                          </p:val>
                                        </p:tav>
                                        <p:tav tm="100000">
                                          <p:val>
                                            <p:strVal val="#ppt_x"/>
                                          </p:val>
                                        </p:tav>
                                      </p:tavLst>
                                    </p:anim>
                                    <p:anim calcmode="lin" valueType="num">
                                      <p:cBhvr additive="base">
                                        <p:cTn id="27" dur="250" fill="hold"/>
                                        <p:tgtEl>
                                          <p:spTgt spid="7"/>
                                        </p:tgtEl>
                                        <p:attrNameLst>
                                          <p:attrName>ppt_y</p:attrName>
                                        </p:attrNameLst>
                                      </p:cBhvr>
                                      <p:tavLst>
                                        <p:tav tm="0">
                                          <p:val>
                                            <p:strVal val="1+#ppt_h/2"/>
                                          </p:val>
                                        </p:tav>
                                        <p:tav tm="100000">
                                          <p:val>
                                            <p:strVal val="#ppt_y"/>
                                          </p:val>
                                        </p:tav>
                                      </p:tavLst>
                                    </p:anim>
                                  </p:childTnLst>
                                </p:cTn>
                              </p:par>
                            </p:childTnLst>
                          </p:cTn>
                        </p:par>
                        <p:par>
                          <p:cTn id="28" fill="hold">
                            <p:stCondLst>
                              <p:cond delay="1000"/>
                            </p:stCondLst>
                            <p:childTnLst>
                              <p:par>
                                <p:cTn id="29" presetID="2" presetClass="entr" presetSubtype="4"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250" fill="hold"/>
                                        <p:tgtEl>
                                          <p:spTgt spid="5"/>
                                        </p:tgtEl>
                                        <p:attrNameLst>
                                          <p:attrName>ppt_x</p:attrName>
                                        </p:attrNameLst>
                                      </p:cBhvr>
                                      <p:tavLst>
                                        <p:tav tm="0">
                                          <p:val>
                                            <p:strVal val="#ppt_x"/>
                                          </p:val>
                                        </p:tav>
                                        <p:tav tm="100000">
                                          <p:val>
                                            <p:strVal val="#ppt_x"/>
                                          </p:val>
                                        </p:tav>
                                      </p:tavLst>
                                    </p:anim>
                                    <p:anim calcmode="lin" valueType="num">
                                      <p:cBhvr additive="base">
                                        <p:cTn id="32" dur="250" fill="hold"/>
                                        <p:tgtEl>
                                          <p:spTgt spid="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250" fill="hold"/>
                                        <p:tgtEl>
                                          <p:spTgt spid="8"/>
                                        </p:tgtEl>
                                        <p:attrNameLst>
                                          <p:attrName>ppt_x</p:attrName>
                                        </p:attrNameLst>
                                      </p:cBhvr>
                                      <p:tavLst>
                                        <p:tav tm="0">
                                          <p:val>
                                            <p:strVal val="#ppt_x"/>
                                          </p:val>
                                        </p:tav>
                                        <p:tav tm="100000">
                                          <p:val>
                                            <p:strVal val="#ppt_x"/>
                                          </p:val>
                                        </p:tav>
                                      </p:tavLst>
                                    </p:anim>
                                    <p:anim calcmode="lin" valueType="num">
                                      <p:cBhvr additive="base">
                                        <p:cTn id="36" dur="250" fill="hold"/>
                                        <p:tgtEl>
                                          <p:spTgt spid="8"/>
                                        </p:tgtEl>
                                        <p:attrNameLst>
                                          <p:attrName>ppt_y</p:attrName>
                                        </p:attrNameLst>
                                      </p:cBhvr>
                                      <p:tavLst>
                                        <p:tav tm="0">
                                          <p:val>
                                            <p:strVal val="1+#ppt_h/2"/>
                                          </p:val>
                                        </p:tav>
                                        <p:tav tm="100000">
                                          <p:val>
                                            <p:strVal val="#ppt_y"/>
                                          </p:val>
                                        </p:tav>
                                      </p:tavLst>
                                    </p:anim>
                                  </p:childTnLst>
                                </p:cTn>
                              </p:par>
                            </p:childTnLst>
                          </p:cTn>
                        </p:par>
                        <p:par>
                          <p:cTn id="37" fill="hold">
                            <p:stCondLst>
                              <p:cond delay="1250"/>
                            </p:stCondLst>
                            <p:childTnLst>
                              <p:par>
                                <p:cTn id="38" presetID="2" presetClass="entr" presetSubtype="4" fill="hold" nodeType="after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additive="base">
                                        <p:cTn id="40" dur="250" fill="hold"/>
                                        <p:tgtEl>
                                          <p:spTgt spid="6"/>
                                        </p:tgtEl>
                                        <p:attrNameLst>
                                          <p:attrName>ppt_x</p:attrName>
                                        </p:attrNameLst>
                                      </p:cBhvr>
                                      <p:tavLst>
                                        <p:tav tm="0">
                                          <p:val>
                                            <p:strVal val="#ppt_x"/>
                                          </p:val>
                                        </p:tav>
                                        <p:tav tm="100000">
                                          <p:val>
                                            <p:strVal val="#ppt_x"/>
                                          </p:val>
                                        </p:tav>
                                      </p:tavLst>
                                    </p:anim>
                                    <p:anim calcmode="lin" valueType="num">
                                      <p:cBhvr additive="base">
                                        <p:cTn id="41" dur="250" fill="hold"/>
                                        <p:tgtEl>
                                          <p:spTgt spid="6"/>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additive="base">
                                        <p:cTn id="44" dur="250" fill="hold"/>
                                        <p:tgtEl>
                                          <p:spTgt spid="9"/>
                                        </p:tgtEl>
                                        <p:attrNameLst>
                                          <p:attrName>ppt_x</p:attrName>
                                        </p:attrNameLst>
                                      </p:cBhvr>
                                      <p:tavLst>
                                        <p:tav tm="0">
                                          <p:val>
                                            <p:strVal val="#ppt_x"/>
                                          </p:val>
                                        </p:tav>
                                        <p:tav tm="100000">
                                          <p:val>
                                            <p:strVal val="#ppt_x"/>
                                          </p:val>
                                        </p:tav>
                                      </p:tavLst>
                                    </p:anim>
                                    <p:anim calcmode="lin" valueType="num">
                                      <p:cBhvr additive="base">
                                        <p:cTn id="45" dur="2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8"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2"/>
          <p:cNvSpPr>
            <a:spLocks noGrp="1" noChangeArrowheads="1"/>
          </p:cNvSpPr>
          <p:nvPr>
            <p:ph type="title"/>
          </p:nvPr>
        </p:nvSpPr>
        <p:spPr/>
        <p:txBody>
          <a:bodyPr/>
          <a:lstStyle/>
          <a:p>
            <a:pPr algn="ctr"/>
            <a:r>
              <a:rPr lang="en-US" dirty="0"/>
              <a:t>Equipment Adaptations</a:t>
            </a:r>
          </a:p>
        </p:txBody>
      </p:sp>
      <p:sp>
        <p:nvSpPr>
          <p:cNvPr id="100355" name="Rectangle 3"/>
          <p:cNvSpPr>
            <a:spLocks noGrp="1" noChangeArrowheads="1"/>
          </p:cNvSpPr>
          <p:nvPr>
            <p:ph idx="1"/>
          </p:nvPr>
        </p:nvSpPr>
        <p:spPr>
          <a:xfrm>
            <a:off x="457200" y="1447800"/>
            <a:ext cx="8229600" cy="4389120"/>
          </a:xfrm>
        </p:spPr>
        <p:txBody>
          <a:bodyPr/>
          <a:lstStyle/>
          <a:p>
            <a:r>
              <a:rPr lang="en-US" dirty="0"/>
              <a:t>Adaptations in equipment can make it easier for care giver to reach mouth without hand/fingers in mouth </a:t>
            </a:r>
          </a:p>
          <a:p>
            <a:r>
              <a:rPr lang="en-US" dirty="0"/>
              <a:t>Easier to utilize hand over hand assistance</a:t>
            </a:r>
          </a:p>
          <a:p>
            <a:r>
              <a:rPr lang="en-US" dirty="0"/>
              <a:t>Creative, easy and comfortable for patient and/or care giver</a:t>
            </a:r>
          </a:p>
        </p:txBody>
      </p:sp>
      <p:graphicFrame>
        <p:nvGraphicFramePr>
          <p:cNvPr id="1026" name="Object 4"/>
          <p:cNvGraphicFramePr>
            <a:graphicFrameLocks noChangeAspect="1"/>
          </p:cNvGraphicFramePr>
          <p:nvPr/>
        </p:nvGraphicFramePr>
        <p:xfrm>
          <a:off x="7162800" y="4419600"/>
          <a:ext cx="1838325" cy="1981200"/>
        </p:xfrm>
        <a:graphic>
          <a:graphicData uri="http://schemas.openxmlformats.org/presentationml/2006/ole">
            <mc:AlternateContent xmlns:mc="http://schemas.openxmlformats.org/markup-compatibility/2006">
              <mc:Choice xmlns:v="urn:schemas-microsoft-com:vml" Requires="v">
                <p:oleObj spid="_x0000_s129147" name="Photo Editor Photo" r:id="rId4" imgW="1343212" imgH="1448002" progId="">
                  <p:embed/>
                </p:oleObj>
              </mc:Choice>
              <mc:Fallback>
                <p:oleObj name="Photo Editor Photo" r:id="rId4" imgW="1343212" imgH="1448002" progId="">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2800" y="4419600"/>
                        <a:ext cx="1838325"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29029" name="Picture 5" descr="E:\DPP_0323201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 y="4038600"/>
            <a:ext cx="6553200" cy="2743200"/>
          </a:xfrm>
          <a:prstGeom prst="rect">
            <a:avLst/>
          </a:prstGeom>
          <a:noFill/>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00355">
                                            <p:txEl>
                                              <p:pRg st="0" end="0"/>
                                            </p:txEl>
                                          </p:spTgt>
                                        </p:tgtEl>
                                        <p:attrNameLst>
                                          <p:attrName>style.visibility</p:attrName>
                                        </p:attrNameLst>
                                      </p:cBhvr>
                                      <p:to>
                                        <p:strVal val="visible"/>
                                      </p:to>
                                    </p:set>
                                    <p:anim calcmode="lin" valueType="num">
                                      <p:cBhvr additive="base">
                                        <p:cTn id="7" dur="250" fill="hold"/>
                                        <p:tgtEl>
                                          <p:spTgt spid="100355">
                                            <p:txEl>
                                              <p:pRg st="0" end="0"/>
                                            </p:txEl>
                                          </p:spTgt>
                                        </p:tgtEl>
                                        <p:attrNameLst>
                                          <p:attrName>ppt_x</p:attrName>
                                        </p:attrNameLst>
                                      </p:cBhvr>
                                      <p:tavLst>
                                        <p:tav tm="0">
                                          <p:val>
                                            <p:strVal val="1+#ppt_w/2"/>
                                          </p:val>
                                        </p:tav>
                                        <p:tav tm="100000">
                                          <p:val>
                                            <p:strVal val="#ppt_x"/>
                                          </p:val>
                                        </p:tav>
                                      </p:tavLst>
                                    </p:anim>
                                    <p:anim calcmode="lin" valueType="num">
                                      <p:cBhvr additive="base">
                                        <p:cTn id="8" dur="250" fill="hold"/>
                                        <p:tgtEl>
                                          <p:spTgt spid="100355">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2" fill="hold" grpId="0" nodeType="afterEffect">
                                  <p:stCondLst>
                                    <p:cond delay="0"/>
                                  </p:stCondLst>
                                  <p:childTnLst>
                                    <p:set>
                                      <p:cBhvr>
                                        <p:cTn id="11" dur="1" fill="hold">
                                          <p:stCondLst>
                                            <p:cond delay="0"/>
                                          </p:stCondLst>
                                        </p:cTn>
                                        <p:tgtEl>
                                          <p:spTgt spid="100355">
                                            <p:txEl>
                                              <p:pRg st="1" end="1"/>
                                            </p:txEl>
                                          </p:spTgt>
                                        </p:tgtEl>
                                        <p:attrNameLst>
                                          <p:attrName>style.visibility</p:attrName>
                                        </p:attrNameLst>
                                      </p:cBhvr>
                                      <p:to>
                                        <p:strVal val="visible"/>
                                      </p:to>
                                    </p:set>
                                    <p:anim calcmode="lin" valueType="num">
                                      <p:cBhvr additive="base">
                                        <p:cTn id="12" dur="250" fill="hold"/>
                                        <p:tgtEl>
                                          <p:spTgt spid="100355">
                                            <p:txEl>
                                              <p:pRg st="1" end="1"/>
                                            </p:txEl>
                                          </p:spTgt>
                                        </p:tgtEl>
                                        <p:attrNameLst>
                                          <p:attrName>ppt_x</p:attrName>
                                        </p:attrNameLst>
                                      </p:cBhvr>
                                      <p:tavLst>
                                        <p:tav tm="0">
                                          <p:val>
                                            <p:strVal val="1+#ppt_w/2"/>
                                          </p:val>
                                        </p:tav>
                                        <p:tav tm="100000">
                                          <p:val>
                                            <p:strVal val="#ppt_x"/>
                                          </p:val>
                                        </p:tav>
                                      </p:tavLst>
                                    </p:anim>
                                    <p:anim calcmode="lin" valueType="num">
                                      <p:cBhvr additive="base">
                                        <p:cTn id="13" dur="250" fill="hold"/>
                                        <p:tgtEl>
                                          <p:spTgt spid="100355">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2" fill="hold" grpId="0" nodeType="afterEffect">
                                  <p:stCondLst>
                                    <p:cond delay="0"/>
                                  </p:stCondLst>
                                  <p:childTnLst>
                                    <p:set>
                                      <p:cBhvr>
                                        <p:cTn id="16" dur="1" fill="hold">
                                          <p:stCondLst>
                                            <p:cond delay="0"/>
                                          </p:stCondLst>
                                        </p:cTn>
                                        <p:tgtEl>
                                          <p:spTgt spid="100355">
                                            <p:txEl>
                                              <p:pRg st="2" end="2"/>
                                            </p:txEl>
                                          </p:spTgt>
                                        </p:tgtEl>
                                        <p:attrNameLst>
                                          <p:attrName>style.visibility</p:attrName>
                                        </p:attrNameLst>
                                      </p:cBhvr>
                                      <p:to>
                                        <p:strVal val="visible"/>
                                      </p:to>
                                    </p:set>
                                    <p:anim calcmode="lin" valueType="num">
                                      <p:cBhvr additive="base">
                                        <p:cTn id="17" dur="250" fill="hold"/>
                                        <p:tgtEl>
                                          <p:spTgt spid="100355">
                                            <p:txEl>
                                              <p:pRg st="2" end="2"/>
                                            </p:txEl>
                                          </p:spTgt>
                                        </p:tgtEl>
                                        <p:attrNameLst>
                                          <p:attrName>ppt_x</p:attrName>
                                        </p:attrNameLst>
                                      </p:cBhvr>
                                      <p:tavLst>
                                        <p:tav tm="0">
                                          <p:val>
                                            <p:strVal val="1+#ppt_w/2"/>
                                          </p:val>
                                        </p:tav>
                                        <p:tav tm="100000">
                                          <p:val>
                                            <p:strVal val="#ppt_x"/>
                                          </p:val>
                                        </p:tav>
                                      </p:tavLst>
                                    </p:anim>
                                    <p:anim calcmode="lin" valueType="num">
                                      <p:cBhvr additive="base">
                                        <p:cTn id="18" dur="250" fill="hold"/>
                                        <p:tgtEl>
                                          <p:spTgt spid="100355">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29029"/>
                                        </p:tgtEl>
                                        <p:attrNameLst>
                                          <p:attrName>style.visibility</p:attrName>
                                        </p:attrNameLst>
                                      </p:cBhvr>
                                      <p:to>
                                        <p:strVal val="visible"/>
                                      </p:to>
                                    </p:set>
                                    <p:anim calcmode="lin" valueType="num">
                                      <p:cBhvr additive="base">
                                        <p:cTn id="21" dur="250" fill="hold"/>
                                        <p:tgtEl>
                                          <p:spTgt spid="129029"/>
                                        </p:tgtEl>
                                        <p:attrNameLst>
                                          <p:attrName>ppt_x</p:attrName>
                                        </p:attrNameLst>
                                      </p:cBhvr>
                                      <p:tavLst>
                                        <p:tav tm="0">
                                          <p:val>
                                            <p:strVal val="#ppt_x"/>
                                          </p:val>
                                        </p:tav>
                                        <p:tav tm="100000">
                                          <p:val>
                                            <p:strVal val="#ppt_x"/>
                                          </p:val>
                                        </p:tav>
                                      </p:tavLst>
                                    </p:anim>
                                    <p:anim calcmode="lin" valueType="num">
                                      <p:cBhvr additive="base">
                                        <p:cTn id="22" dur="250" fill="hold"/>
                                        <p:tgtEl>
                                          <p:spTgt spid="12902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anim calcmode="lin" valueType="num">
                                      <p:cBhvr additive="base">
                                        <p:cTn id="25" dur="250" fill="hold"/>
                                        <p:tgtEl>
                                          <p:spTgt spid="1026"/>
                                        </p:tgtEl>
                                        <p:attrNameLst>
                                          <p:attrName>ppt_x</p:attrName>
                                        </p:attrNameLst>
                                      </p:cBhvr>
                                      <p:tavLst>
                                        <p:tav tm="0">
                                          <p:val>
                                            <p:strVal val="#ppt_x"/>
                                          </p:val>
                                        </p:tav>
                                        <p:tav tm="100000">
                                          <p:val>
                                            <p:strVal val="#ppt_x"/>
                                          </p:val>
                                        </p:tav>
                                      </p:tavLst>
                                    </p:anim>
                                    <p:anim calcmode="lin" valueType="num">
                                      <p:cBhvr additive="base">
                                        <p:cTn id="26" dur="25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762000"/>
            <a:ext cx="7886700" cy="875180"/>
          </a:xfrm>
        </p:spPr>
        <p:txBody>
          <a:bodyPr anchor="t">
            <a:normAutofit/>
          </a:bodyPr>
          <a:lstStyle/>
          <a:p>
            <a:pPr algn="ctr"/>
            <a:r>
              <a:rPr lang="en-US" dirty="0"/>
              <a:t>Disclosures</a:t>
            </a:r>
          </a:p>
        </p:txBody>
      </p:sp>
      <p:sp>
        <p:nvSpPr>
          <p:cNvPr id="3" name="Content Placeholder 2"/>
          <p:cNvSpPr>
            <a:spLocks noGrp="1"/>
          </p:cNvSpPr>
          <p:nvPr>
            <p:ph idx="1"/>
          </p:nvPr>
        </p:nvSpPr>
        <p:spPr>
          <a:xfrm>
            <a:off x="628650" y="2133600"/>
            <a:ext cx="7886700" cy="3810000"/>
          </a:xfrm>
        </p:spPr>
        <p:txBody>
          <a:bodyPr>
            <a:normAutofit fontScale="70000" lnSpcReduction="20000"/>
          </a:bodyPr>
          <a:lstStyle/>
          <a:p>
            <a:r>
              <a:rPr lang="en-US" dirty="0"/>
              <a:t>Dr. Risner-Bauman does not have any financial or other interests in any of the products, services, drugs, or other items discussed or shown or recommended in this presentation. </a:t>
            </a:r>
          </a:p>
          <a:p>
            <a:r>
              <a:rPr lang="en-US" dirty="0"/>
              <a:t>Any interests are purely educational, recommendations are the results of years of practice and research. </a:t>
            </a:r>
          </a:p>
          <a:p>
            <a:r>
              <a:rPr lang="en-US" dirty="0"/>
              <a:t>All photos presented are either available publicly or are used with the permission of the subjects or legal guardians in the photos for use in educational settings.  </a:t>
            </a:r>
          </a:p>
          <a:p>
            <a:r>
              <a:rPr lang="en-US" dirty="0"/>
              <a:t>If you are not here to be educated, you must leave immediately or tightly close your eyes whenever there is a photograph on the screen.</a:t>
            </a:r>
          </a:p>
          <a:p>
            <a:r>
              <a:rPr lang="en-US" dirty="0"/>
              <a:t>“ The stories you are about to hear are true.  The names have been changed to protect the innocent. “  Friday (a cop), Dragnet</a:t>
            </a:r>
            <a:r>
              <a:rPr lang="en-US" dirty="0">
                <a:latin typeface="Gadugi" panose="020B0502040204020203" pitchFamily="34" charset="0"/>
              </a:rPr>
              <a:t>.</a:t>
            </a:r>
          </a:p>
        </p:txBody>
      </p:sp>
    </p:spTree>
    <p:extLst>
      <p:ext uri="{BB962C8B-B14F-4D97-AF65-F5344CB8AC3E}">
        <p14:creationId xmlns:p14="http://schemas.microsoft.com/office/powerpoint/2010/main" val="4936685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5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25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par>
                          <p:cTn id="9" fill="hold">
                            <p:stCondLst>
                              <p:cond delay="250"/>
                            </p:stCondLst>
                            <p:childTnLst>
                              <p:par>
                                <p:cTn id="10" presetID="2" presetClass="entr" presetSubtype="2"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25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3" dur="25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8"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25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8" dur="25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19" fill="hold">
                            <p:stCondLst>
                              <p:cond delay="750"/>
                            </p:stCondLst>
                            <p:childTnLst>
                              <p:par>
                                <p:cTn id="20" presetID="2" presetClass="entr" presetSubtype="6"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25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3" dur="25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1000"/>
                            </p:stCondLst>
                            <p:childTnLst>
                              <p:par>
                                <p:cTn id="25" presetID="2" presetClass="entr" presetSubtype="12"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25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8" dur="25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Tell-show-do</a:t>
            </a:r>
          </a:p>
        </p:txBody>
      </p:sp>
      <p:sp>
        <p:nvSpPr>
          <p:cNvPr id="3" name="Content Placeholder 2"/>
          <p:cNvSpPr>
            <a:spLocks noGrp="1"/>
          </p:cNvSpPr>
          <p:nvPr>
            <p:ph idx="1"/>
          </p:nvPr>
        </p:nvSpPr>
        <p:spPr>
          <a:xfrm>
            <a:off x="457200" y="1623695"/>
            <a:ext cx="8229600" cy="2186305"/>
          </a:xfrm>
        </p:spPr>
        <p:txBody>
          <a:bodyPr>
            <a:normAutofit fontScale="92500" lnSpcReduction="10000"/>
          </a:bodyPr>
          <a:lstStyle/>
          <a:p>
            <a:pPr lvl="0"/>
            <a:r>
              <a:rPr lang="en-US" dirty="0"/>
              <a:t>Tell what going to do</a:t>
            </a:r>
          </a:p>
          <a:p>
            <a:pPr lvl="0"/>
            <a:r>
              <a:rPr lang="en-US" dirty="0"/>
              <a:t> Show what using and allow to touch hear, etc.</a:t>
            </a:r>
          </a:p>
          <a:p>
            <a:pPr lvl="0"/>
            <a:r>
              <a:rPr lang="en-US" dirty="0"/>
              <a:t> Do procedure after clear that they understand if possible to evaluate</a:t>
            </a:r>
          </a:p>
          <a:p>
            <a:pPr lvl="0"/>
            <a:r>
              <a:rPr lang="en-US" dirty="0"/>
              <a:t>This is beneficial to by-standers as well.</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4038600"/>
            <a:ext cx="3120518" cy="2034700"/>
          </a:xfrm>
          <a:prstGeom prst="rect">
            <a:avLst/>
          </a:prstGeom>
        </p:spPr>
      </p:pic>
      <p:sp>
        <p:nvSpPr>
          <p:cNvPr id="5" name="TextBox 4"/>
          <p:cNvSpPr txBox="1"/>
          <p:nvPr/>
        </p:nvSpPr>
        <p:spPr>
          <a:xfrm>
            <a:off x="4343400" y="4038600"/>
            <a:ext cx="3581400" cy="1754326"/>
          </a:xfrm>
          <a:prstGeom prst="rect">
            <a:avLst/>
          </a:prstGeom>
          <a:noFill/>
        </p:spPr>
        <p:txBody>
          <a:bodyPr wrap="square" rtlCol="0">
            <a:spAutoFit/>
          </a:bodyPr>
          <a:lstStyle/>
          <a:p>
            <a:pPr marL="285750" indent="-285750">
              <a:buFont typeface="Arial" panose="020B0604020202020204" pitchFamily="34" charset="0"/>
              <a:buChar char="•"/>
            </a:pPr>
            <a:r>
              <a:rPr lang="en-US" dirty="0"/>
              <a:t>Running polisher on finger. </a:t>
            </a:r>
          </a:p>
          <a:p>
            <a:pPr marL="285750" indent="-285750">
              <a:buFont typeface="Arial" panose="020B0604020202020204" pitchFamily="34" charset="0"/>
              <a:buChar char="•"/>
            </a:pPr>
            <a:r>
              <a:rPr lang="en-US" dirty="0"/>
              <a:t>Can set slow speed to backward and run on hand with bur in place. </a:t>
            </a:r>
          </a:p>
          <a:p>
            <a:pPr marL="285750" indent="-285750">
              <a:buFont typeface="Arial" panose="020B0604020202020204" pitchFamily="34" charset="0"/>
              <a:buChar char="•"/>
            </a:pPr>
            <a:r>
              <a:rPr lang="en-US" dirty="0"/>
              <a:t>Can “do” on trusted other person in the room.</a:t>
            </a:r>
          </a:p>
        </p:txBody>
      </p:sp>
    </p:spTree>
    <p:extLst>
      <p:ext uri="{BB962C8B-B14F-4D97-AF65-F5344CB8AC3E}">
        <p14:creationId xmlns:p14="http://schemas.microsoft.com/office/powerpoint/2010/main" val="12337755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250" fill="hold"/>
                                        <p:tgtEl>
                                          <p:spTgt spid="5"/>
                                        </p:tgtEl>
                                        <p:attrNameLst>
                                          <p:attrName>ppt_x</p:attrName>
                                        </p:attrNameLst>
                                      </p:cBhvr>
                                      <p:tavLst>
                                        <p:tav tm="0">
                                          <p:val>
                                            <p:strVal val="#ppt_x"/>
                                          </p:val>
                                        </p:tav>
                                        <p:tav tm="100000">
                                          <p:val>
                                            <p:strVal val="#ppt_x"/>
                                          </p:val>
                                        </p:tav>
                                      </p:tavLst>
                                    </p:anim>
                                    <p:anim calcmode="lin" valueType="num">
                                      <p:cBhvr additive="base">
                                        <p:cTn id="12" dur="250" fill="hold"/>
                                        <p:tgtEl>
                                          <p:spTgt spid="5"/>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 calcmode="lin" valueType="num">
                                      <p:cBhvr additive="base">
                                        <p:cTn id="16" dur="25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7" dur="25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2" presetClass="entr" presetSubtype="2" fill="hold" grpId="0" nodeType="after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additive="base">
                                        <p:cTn id="21" dur="25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22" dur="25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23" fill="hold">
                            <p:stCondLst>
                              <p:cond delay="1000"/>
                            </p:stCondLst>
                            <p:childTnLst>
                              <p:par>
                                <p:cTn id="24" presetID="2" presetClass="entr" presetSubtype="2" fill="hold" grpId="0" nodeType="after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additive="base">
                                        <p:cTn id="26" dur="25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7" dur="25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28" fill="hold">
                            <p:stCondLst>
                              <p:cond delay="1250"/>
                            </p:stCondLst>
                            <p:childTnLst>
                              <p:par>
                                <p:cTn id="29" presetID="2" presetClass="entr" presetSubtype="2" fill="hold" grpId="0" nodeType="after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25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32" dur="25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7910"/>
            <a:ext cx="8229600" cy="1143000"/>
          </a:xfrm>
        </p:spPr>
        <p:txBody>
          <a:bodyPr/>
          <a:lstStyle/>
          <a:p>
            <a:pPr algn="ctr"/>
            <a:r>
              <a:rPr lang="en-US" dirty="0"/>
              <a:t>Positive Reinforcement</a:t>
            </a:r>
          </a:p>
        </p:txBody>
      </p:sp>
      <p:sp>
        <p:nvSpPr>
          <p:cNvPr id="3" name="Content Placeholder 2"/>
          <p:cNvSpPr>
            <a:spLocks noGrp="1"/>
          </p:cNvSpPr>
          <p:nvPr>
            <p:ph idx="1"/>
          </p:nvPr>
        </p:nvSpPr>
        <p:spPr>
          <a:xfrm>
            <a:off x="457200" y="1981200"/>
            <a:ext cx="8229600" cy="5257800"/>
          </a:xfrm>
        </p:spPr>
        <p:txBody>
          <a:bodyPr>
            <a:normAutofit/>
          </a:bodyPr>
          <a:lstStyle/>
          <a:p>
            <a:r>
              <a:rPr lang="en-US" dirty="0"/>
              <a:t> A behavior is followed by the presentation of an appetitive (desired) stimulus, increasing the probability of that behavior.</a:t>
            </a:r>
          </a:p>
          <a:p>
            <a:r>
              <a:rPr lang="en-US" dirty="0"/>
              <a:t>Negative reinforcement involves a negative stimulus when undesired actions occur.  Generally, positive reinforcement is more effective. </a:t>
            </a:r>
          </a:p>
          <a:p>
            <a:r>
              <a:rPr lang="en-US" dirty="0"/>
              <a:t>Not the same as bribing in which the promised item for positive behavior is offered before the action occurs.</a:t>
            </a:r>
          </a:p>
          <a:p>
            <a:pPr marL="0" indent="0">
              <a:buNone/>
            </a:pPr>
            <a:endParaRPr lang="en-US" sz="1800" dirty="0"/>
          </a:p>
        </p:txBody>
      </p:sp>
    </p:spTree>
    <p:extLst>
      <p:ext uri="{BB962C8B-B14F-4D97-AF65-F5344CB8AC3E}">
        <p14:creationId xmlns:p14="http://schemas.microsoft.com/office/powerpoint/2010/main" val="38257246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5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25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2"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25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3" dur="25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2"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25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8" dur="25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Communicate With The Patient</a:t>
            </a:r>
          </a:p>
        </p:txBody>
      </p:sp>
      <p:sp>
        <p:nvSpPr>
          <p:cNvPr id="3" name="Content Placeholder 2"/>
          <p:cNvSpPr>
            <a:spLocks noGrp="1"/>
          </p:cNvSpPr>
          <p:nvPr>
            <p:ph idx="1"/>
          </p:nvPr>
        </p:nvSpPr>
        <p:spPr>
          <a:xfrm>
            <a:off x="457200" y="1447800"/>
            <a:ext cx="8229600" cy="5005705"/>
          </a:xfrm>
        </p:spPr>
        <p:txBody>
          <a:bodyPr/>
          <a:lstStyle/>
          <a:p>
            <a:r>
              <a:rPr lang="en-US" dirty="0"/>
              <a:t>Care givers of individuals with severe cognitive limitations cannot truly know the level of understanding the person they care for has due to limitations in testing cognitive ability.  </a:t>
            </a:r>
          </a:p>
          <a:p>
            <a:r>
              <a:rPr lang="en-US" sz="1500" dirty="0"/>
              <a:t>Handbook of Psychological Assessment 2009</a:t>
            </a:r>
          </a:p>
          <a:p>
            <a:r>
              <a:rPr lang="en-US" dirty="0"/>
              <a:t>Discuss problems and solutions and what doing whether or not they can respond or are “capable” of understanding.  </a:t>
            </a:r>
          </a:p>
          <a:p>
            <a:r>
              <a:rPr lang="en-US" dirty="0"/>
              <a:t>Communicate to the patient’s intellectual level.</a:t>
            </a:r>
          </a:p>
          <a:p>
            <a:r>
              <a:rPr lang="en-US" dirty="0"/>
              <a:t>Use terms that are not scary but still truthful.  </a:t>
            </a:r>
          </a:p>
          <a:p>
            <a:pPr lvl="1"/>
            <a:r>
              <a:rPr lang="en-US" dirty="0" err="1"/>
              <a:t>Handpiece</a:t>
            </a:r>
            <a:r>
              <a:rPr lang="en-US" dirty="0"/>
              <a:t> or electric toothbrush instead of drill.</a:t>
            </a:r>
          </a:p>
          <a:p>
            <a:endParaRPr lang="en-US" dirty="0"/>
          </a:p>
        </p:txBody>
      </p:sp>
    </p:spTree>
    <p:extLst>
      <p:ext uri="{BB962C8B-B14F-4D97-AF65-F5344CB8AC3E}">
        <p14:creationId xmlns:p14="http://schemas.microsoft.com/office/powerpoint/2010/main" val="37604362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5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25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2"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25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3" dur="25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2"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25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8" dur="25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19" fill="hold">
                            <p:stCondLst>
                              <p:cond delay="750"/>
                            </p:stCondLst>
                            <p:childTnLst>
                              <p:par>
                                <p:cTn id="20" presetID="2" presetClass="entr" presetSubtype="2"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25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3" dur="25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25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8" dur="25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calcmode="lin" valueType="num">
                                      <p:cBhvr additive="base">
                                        <p:cTn id="32" dur="25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33" dur="25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371600"/>
          </a:xfrm>
        </p:spPr>
        <p:txBody>
          <a:bodyPr>
            <a:normAutofit fontScale="90000"/>
          </a:bodyPr>
          <a:lstStyle/>
          <a:p>
            <a:pPr algn="ctr"/>
            <a:r>
              <a:rPr lang="en-US" dirty="0"/>
              <a:t>Shaping by Successive Approximations</a:t>
            </a:r>
          </a:p>
        </p:txBody>
      </p:sp>
      <p:sp>
        <p:nvSpPr>
          <p:cNvPr id="3" name="Content Placeholder 2"/>
          <p:cNvSpPr>
            <a:spLocks noGrp="1"/>
          </p:cNvSpPr>
          <p:nvPr>
            <p:ph idx="1"/>
          </p:nvPr>
        </p:nvSpPr>
        <p:spPr/>
        <p:txBody>
          <a:bodyPr/>
          <a:lstStyle/>
          <a:p>
            <a:r>
              <a:rPr lang="en-US" dirty="0"/>
              <a:t>A behavioral method that reinforces responses that successively approximate and ultimately match the desired response.</a:t>
            </a:r>
          </a:p>
          <a:p>
            <a:pPr lvl="1"/>
            <a:r>
              <a:rPr lang="en-US" dirty="0"/>
              <a:t>Occupational therapists can be utilized for this. </a:t>
            </a:r>
          </a:p>
          <a:p>
            <a:pPr lvl="1"/>
            <a:r>
              <a:rPr lang="en-US" dirty="0"/>
              <a:t>Rewarding each step that will eventually lead to the desired goal. </a:t>
            </a:r>
          </a:p>
          <a:p>
            <a:endParaRPr lang="en-US" dirty="0"/>
          </a:p>
        </p:txBody>
      </p:sp>
      <p:graphicFrame>
        <p:nvGraphicFramePr>
          <p:cNvPr id="4" name="Diagram 3"/>
          <p:cNvGraphicFramePr/>
          <p:nvPr>
            <p:extLst>
              <p:ext uri="{D42A27DB-BD31-4B8C-83A1-F6EECF244321}">
                <p14:modId xmlns:p14="http://schemas.microsoft.com/office/powerpoint/2010/main" val="1592092292"/>
              </p:ext>
            </p:extLst>
          </p:nvPr>
        </p:nvGraphicFramePr>
        <p:xfrm>
          <a:off x="-228600" y="4267200"/>
          <a:ext cx="9296400" cy="2438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442004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5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25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25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2" dur="250" fill="hold"/>
                                        <p:tgtEl>
                                          <p:spTgt spid="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25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6" dur="250" fill="hold"/>
                                        <p:tgtEl>
                                          <p:spTgt spid="3">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250" fill="hold"/>
                                        <p:tgtEl>
                                          <p:spTgt spid="4"/>
                                        </p:tgtEl>
                                        <p:attrNameLst>
                                          <p:attrName>ppt_x</p:attrName>
                                        </p:attrNameLst>
                                      </p:cBhvr>
                                      <p:tavLst>
                                        <p:tav tm="0">
                                          <p:val>
                                            <p:strVal val="#ppt_x"/>
                                          </p:val>
                                        </p:tav>
                                        <p:tav tm="100000">
                                          <p:val>
                                            <p:strVal val="#ppt_x"/>
                                          </p:val>
                                        </p:tav>
                                      </p:tavLst>
                                    </p:anim>
                                    <p:anim calcmode="lin" valueType="num">
                                      <p:cBhvr additive="base">
                                        <p:cTn id="20" dur="2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Graphic spid="4" grpId="0">
        <p:bldAsOne/>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pPr algn="ctr"/>
            <a:r>
              <a:rPr lang="en-US" dirty="0"/>
              <a:t>Distractions</a:t>
            </a:r>
          </a:p>
        </p:txBody>
      </p:sp>
      <p:sp>
        <p:nvSpPr>
          <p:cNvPr id="3" name="Content Placeholder 2"/>
          <p:cNvSpPr>
            <a:spLocks noGrp="1"/>
          </p:cNvSpPr>
          <p:nvPr>
            <p:ph idx="1"/>
          </p:nvPr>
        </p:nvSpPr>
        <p:spPr>
          <a:xfrm>
            <a:off x="457200" y="1623694"/>
            <a:ext cx="8229600" cy="5158105"/>
          </a:xfrm>
        </p:spPr>
        <p:txBody>
          <a:bodyPr>
            <a:normAutofit/>
          </a:bodyPr>
          <a:lstStyle/>
          <a:p>
            <a:r>
              <a:rPr lang="en-US" dirty="0"/>
              <a:t>Using the environment to redirect the patient’s attention from procedure</a:t>
            </a:r>
          </a:p>
          <a:p>
            <a:r>
              <a:rPr lang="en-US" dirty="0"/>
              <a:t>Music, movies or TV, virtual</a:t>
            </a:r>
          </a:p>
          <a:p>
            <a:r>
              <a:rPr lang="en-US" dirty="0"/>
              <a:t>Ask patient, staff, care givers, other healthcare professionals what has worked for other undesirable situations.</a:t>
            </a:r>
          </a:p>
          <a:p>
            <a:r>
              <a:rPr lang="en-US" dirty="0"/>
              <a:t>Add difficult task to enjoyable task</a:t>
            </a:r>
          </a:p>
          <a:p>
            <a:pPr lvl="1"/>
            <a:r>
              <a:rPr lang="en-US" dirty="0"/>
              <a:t>Brush teeth in bath tub</a:t>
            </a:r>
          </a:p>
          <a:p>
            <a:pPr lvl="1"/>
            <a:r>
              <a:rPr lang="en-US" dirty="0"/>
              <a:t>Brush teeth while watching TV</a:t>
            </a:r>
          </a:p>
          <a:p>
            <a:pPr lvl="1"/>
            <a:r>
              <a:rPr lang="en-US" dirty="0"/>
              <a:t>Sing to person</a:t>
            </a:r>
          </a:p>
          <a:p>
            <a:pPr lvl="1"/>
            <a:r>
              <a:rPr lang="en-US" dirty="0"/>
              <a:t>Ask yes or no questions to have a conversation</a:t>
            </a:r>
          </a:p>
        </p:txBody>
      </p:sp>
    </p:spTree>
    <p:extLst>
      <p:ext uri="{BB962C8B-B14F-4D97-AF65-F5344CB8AC3E}">
        <p14:creationId xmlns:p14="http://schemas.microsoft.com/office/powerpoint/2010/main" val="29959162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5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25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2"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25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3" dur="25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2"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25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8" dur="25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19" fill="hold">
                            <p:stCondLst>
                              <p:cond delay="750"/>
                            </p:stCondLst>
                            <p:childTnLst>
                              <p:par>
                                <p:cTn id="20" presetID="2" presetClass="entr" presetSubtype="2"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25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3" dur="25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25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8" dur="25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calcmode="lin" valueType="num">
                                      <p:cBhvr additive="base">
                                        <p:cTn id="32" dur="25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33" dur="25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2" presetClass="entr" presetSubtype="2" fill="hold" grpId="0" nodeType="after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25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38" dur="25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par>
                          <p:cTn id="39" fill="hold">
                            <p:stCondLst>
                              <p:cond delay="1750"/>
                            </p:stCondLst>
                            <p:childTnLst>
                              <p:par>
                                <p:cTn id="40" presetID="2" presetClass="entr" presetSubtype="2" fill="hold" grpId="0" nodeType="after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 calcmode="lin" valueType="num">
                                      <p:cBhvr additive="base">
                                        <p:cTn id="42" dur="250" fill="hold"/>
                                        <p:tgtEl>
                                          <p:spTgt spid="3">
                                            <p:txEl>
                                              <p:pRg st="7" end="7"/>
                                            </p:txEl>
                                          </p:spTgt>
                                        </p:tgtEl>
                                        <p:attrNameLst>
                                          <p:attrName>ppt_x</p:attrName>
                                        </p:attrNameLst>
                                      </p:cBhvr>
                                      <p:tavLst>
                                        <p:tav tm="0">
                                          <p:val>
                                            <p:strVal val="1+#ppt_w/2"/>
                                          </p:val>
                                        </p:tav>
                                        <p:tav tm="100000">
                                          <p:val>
                                            <p:strVal val="#ppt_x"/>
                                          </p:val>
                                        </p:tav>
                                      </p:tavLst>
                                    </p:anim>
                                    <p:anim calcmode="lin" valueType="num">
                                      <p:cBhvr additive="base">
                                        <p:cTn id="43" dur="25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914400"/>
          </a:xfrm>
        </p:spPr>
        <p:txBody>
          <a:bodyPr/>
          <a:lstStyle/>
          <a:p>
            <a:pPr algn="ctr"/>
            <a:r>
              <a:rPr lang="en-US" dirty="0"/>
              <a:t>Behavior Management Techniques</a:t>
            </a:r>
          </a:p>
        </p:txBody>
      </p:sp>
      <p:sp>
        <p:nvSpPr>
          <p:cNvPr id="3" name="Content Placeholder 2"/>
          <p:cNvSpPr>
            <a:spLocks noGrp="1"/>
          </p:cNvSpPr>
          <p:nvPr>
            <p:ph idx="1"/>
          </p:nvPr>
        </p:nvSpPr>
        <p:spPr>
          <a:xfrm>
            <a:off x="457200" y="1623694"/>
            <a:ext cx="8229600" cy="5158105"/>
          </a:xfrm>
        </p:spPr>
        <p:txBody>
          <a:bodyPr>
            <a:normAutofit/>
          </a:bodyPr>
          <a:lstStyle/>
          <a:p>
            <a:pPr lvl="0"/>
            <a:r>
              <a:rPr lang="en-US" b="1" dirty="0"/>
              <a:t>Sequential Desensitization</a:t>
            </a:r>
            <a:r>
              <a:rPr lang="en-US" dirty="0"/>
              <a:t>:</a:t>
            </a:r>
            <a:r>
              <a:rPr lang="en-US" b="1" dirty="0"/>
              <a:t> </a:t>
            </a:r>
            <a:r>
              <a:rPr lang="en-US" dirty="0"/>
              <a:t>Dividing procedures into pieces and conquering each one separately.  Methodical introduction of stimuli to accomplish final goal.  </a:t>
            </a:r>
          </a:p>
          <a:p>
            <a:endParaRPr lang="en-US" sz="1900"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8606" y="5068373"/>
            <a:ext cx="2524336" cy="166891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106" y="4959743"/>
            <a:ext cx="2514600" cy="1676400"/>
          </a:xfrm>
          <a:prstGeom prst="rect">
            <a:avLst/>
          </a:prstGeom>
        </p:spPr>
      </p:pic>
      <p:pic>
        <p:nvPicPr>
          <p:cNvPr id="9" name="Picture 8"/>
          <p:cNvPicPr>
            <a:picLocks noChangeAspect="1"/>
          </p:cNvPicPr>
          <p:nvPr/>
        </p:nvPicPr>
        <p:blipFill>
          <a:blip r:embed="rId4"/>
          <a:stretch>
            <a:fillRect/>
          </a:stretch>
        </p:blipFill>
        <p:spPr>
          <a:xfrm>
            <a:off x="4937417" y="3551977"/>
            <a:ext cx="2629058" cy="1752705"/>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2600" y="3492361"/>
            <a:ext cx="2553121" cy="1702328"/>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61564" y="5061146"/>
            <a:ext cx="2514600" cy="1676139"/>
          </a:xfrm>
          <a:prstGeom prst="rect">
            <a:avLst/>
          </a:prstGeom>
        </p:spPr>
      </p:pic>
    </p:spTree>
    <p:extLst>
      <p:ext uri="{BB962C8B-B14F-4D97-AF65-F5344CB8AC3E}">
        <p14:creationId xmlns:p14="http://schemas.microsoft.com/office/powerpoint/2010/main" val="15837002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5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25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250" fill="hold"/>
                                        <p:tgtEl>
                                          <p:spTgt spid="5"/>
                                        </p:tgtEl>
                                        <p:attrNameLst>
                                          <p:attrName>ppt_x</p:attrName>
                                        </p:attrNameLst>
                                      </p:cBhvr>
                                      <p:tavLst>
                                        <p:tav tm="0">
                                          <p:val>
                                            <p:strVal val="1+#ppt_w/2"/>
                                          </p:val>
                                        </p:tav>
                                        <p:tav tm="100000">
                                          <p:val>
                                            <p:strVal val="#ppt_x"/>
                                          </p:val>
                                        </p:tav>
                                      </p:tavLst>
                                    </p:anim>
                                    <p:anim calcmode="lin" valueType="num">
                                      <p:cBhvr additive="base">
                                        <p:cTn id="12" dur="250" fill="hold"/>
                                        <p:tgtEl>
                                          <p:spTgt spid="5"/>
                                        </p:tgtEl>
                                        <p:attrNameLst>
                                          <p:attrName>ppt_y</p:attrName>
                                        </p:attrNameLst>
                                      </p:cBhvr>
                                      <p:tavLst>
                                        <p:tav tm="0">
                                          <p:val>
                                            <p:strVal val="1+#ppt_h/2"/>
                                          </p:val>
                                        </p:tav>
                                        <p:tav tm="100000">
                                          <p:val>
                                            <p:strVal val="#ppt_y"/>
                                          </p:val>
                                        </p:tav>
                                      </p:tavLst>
                                    </p:anim>
                                  </p:childTnLst>
                                </p:cTn>
                              </p:par>
                            </p:childTnLst>
                          </p:cTn>
                        </p:par>
                        <p:par>
                          <p:cTn id="13" fill="hold">
                            <p:stCondLst>
                              <p:cond delay="250"/>
                            </p:stCondLst>
                            <p:childTnLst>
                              <p:par>
                                <p:cTn id="14" presetID="2" presetClass="entr" presetSubtype="4"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250" fill="hold"/>
                                        <p:tgtEl>
                                          <p:spTgt spid="6"/>
                                        </p:tgtEl>
                                        <p:attrNameLst>
                                          <p:attrName>ppt_x</p:attrName>
                                        </p:attrNameLst>
                                      </p:cBhvr>
                                      <p:tavLst>
                                        <p:tav tm="0">
                                          <p:val>
                                            <p:strVal val="#ppt_x"/>
                                          </p:val>
                                        </p:tav>
                                        <p:tav tm="100000">
                                          <p:val>
                                            <p:strVal val="#ppt_x"/>
                                          </p:val>
                                        </p:tav>
                                      </p:tavLst>
                                    </p:anim>
                                    <p:anim calcmode="lin" valueType="num">
                                      <p:cBhvr additive="base">
                                        <p:cTn id="17" dur="250" fill="hold"/>
                                        <p:tgtEl>
                                          <p:spTgt spid="6"/>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2" presetClass="entr" presetSubtype="6"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250" fill="hold"/>
                                        <p:tgtEl>
                                          <p:spTgt spid="7"/>
                                        </p:tgtEl>
                                        <p:attrNameLst>
                                          <p:attrName>ppt_x</p:attrName>
                                        </p:attrNameLst>
                                      </p:cBhvr>
                                      <p:tavLst>
                                        <p:tav tm="0">
                                          <p:val>
                                            <p:strVal val="1+#ppt_w/2"/>
                                          </p:val>
                                        </p:tav>
                                        <p:tav tm="100000">
                                          <p:val>
                                            <p:strVal val="#ppt_x"/>
                                          </p:val>
                                        </p:tav>
                                      </p:tavLst>
                                    </p:anim>
                                    <p:anim calcmode="lin" valueType="num">
                                      <p:cBhvr additive="base">
                                        <p:cTn id="22" dur="250" fill="hold"/>
                                        <p:tgtEl>
                                          <p:spTgt spid="7"/>
                                        </p:tgtEl>
                                        <p:attrNameLst>
                                          <p:attrName>ppt_y</p:attrName>
                                        </p:attrNameLst>
                                      </p:cBhvr>
                                      <p:tavLst>
                                        <p:tav tm="0">
                                          <p:val>
                                            <p:strVal val="1+#ppt_h/2"/>
                                          </p:val>
                                        </p:tav>
                                        <p:tav tm="100000">
                                          <p:val>
                                            <p:strVal val="#ppt_y"/>
                                          </p:val>
                                        </p:tav>
                                      </p:tavLst>
                                    </p:anim>
                                  </p:childTnLst>
                                </p:cTn>
                              </p:par>
                            </p:childTnLst>
                          </p:cTn>
                        </p:par>
                        <p:par>
                          <p:cTn id="23" fill="hold">
                            <p:stCondLst>
                              <p:cond delay="750"/>
                            </p:stCondLst>
                            <p:childTnLst>
                              <p:par>
                                <p:cTn id="24" presetID="2" presetClass="entr" presetSubtype="2"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250" fill="hold"/>
                                        <p:tgtEl>
                                          <p:spTgt spid="9"/>
                                        </p:tgtEl>
                                        <p:attrNameLst>
                                          <p:attrName>ppt_x</p:attrName>
                                        </p:attrNameLst>
                                      </p:cBhvr>
                                      <p:tavLst>
                                        <p:tav tm="0">
                                          <p:val>
                                            <p:strVal val="1+#ppt_w/2"/>
                                          </p:val>
                                        </p:tav>
                                        <p:tav tm="100000">
                                          <p:val>
                                            <p:strVal val="#ppt_x"/>
                                          </p:val>
                                        </p:tav>
                                      </p:tavLst>
                                    </p:anim>
                                    <p:anim calcmode="lin" valueType="num">
                                      <p:cBhvr additive="base">
                                        <p:cTn id="27" dur="250" fill="hold"/>
                                        <p:tgtEl>
                                          <p:spTgt spid="9"/>
                                        </p:tgtEl>
                                        <p:attrNameLst>
                                          <p:attrName>ppt_y</p:attrName>
                                        </p:attrNameLst>
                                      </p:cBhvr>
                                      <p:tavLst>
                                        <p:tav tm="0">
                                          <p:val>
                                            <p:strVal val="#ppt_y"/>
                                          </p:val>
                                        </p:tav>
                                        <p:tav tm="100000">
                                          <p:val>
                                            <p:strVal val="#ppt_y"/>
                                          </p:val>
                                        </p:tav>
                                      </p:tavLst>
                                    </p:anim>
                                  </p:childTnLst>
                                </p:cTn>
                              </p:par>
                            </p:childTnLst>
                          </p:cTn>
                        </p:par>
                        <p:par>
                          <p:cTn id="28" fill="hold">
                            <p:stCondLst>
                              <p:cond delay="1000"/>
                            </p:stCondLst>
                            <p:childTnLst>
                              <p:par>
                                <p:cTn id="29" presetID="2" presetClass="entr" presetSubtype="6"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250" fill="hold"/>
                                        <p:tgtEl>
                                          <p:spTgt spid="8"/>
                                        </p:tgtEl>
                                        <p:attrNameLst>
                                          <p:attrName>ppt_x</p:attrName>
                                        </p:attrNameLst>
                                      </p:cBhvr>
                                      <p:tavLst>
                                        <p:tav tm="0">
                                          <p:val>
                                            <p:strVal val="1+#ppt_w/2"/>
                                          </p:val>
                                        </p:tav>
                                        <p:tav tm="100000">
                                          <p:val>
                                            <p:strVal val="#ppt_x"/>
                                          </p:val>
                                        </p:tav>
                                      </p:tavLst>
                                    </p:anim>
                                    <p:anim calcmode="lin" valueType="num">
                                      <p:cBhvr additive="base">
                                        <p:cTn id="32" dur="2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424" y="457200"/>
            <a:ext cx="8229600" cy="1143000"/>
          </a:xfrm>
        </p:spPr>
        <p:txBody>
          <a:bodyPr/>
          <a:lstStyle/>
          <a:p>
            <a:pPr algn="ctr"/>
            <a:r>
              <a:rPr lang="en-US" dirty="0">
                <a:solidFill>
                  <a:srgbClr val="B13F9A"/>
                </a:solidFill>
              </a:rPr>
              <a:t>Behavior Management Techniques</a:t>
            </a:r>
            <a:endParaRPr lang="en-US" dirty="0"/>
          </a:p>
        </p:txBody>
      </p:sp>
      <p:sp>
        <p:nvSpPr>
          <p:cNvPr id="3" name="Content Placeholder 2"/>
          <p:cNvSpPr>
            <a:spLocks noGrp="1"/>
          </p:cNvSpPr>
          <p:nvPr>
            <p:ph idx="1"/>
          </p:nvPr>
        </p:nvSpPr>
        <p:spPr>
          <a:xfrm>
            <a:off x="440093" y="1981200"/>
            <a:ext cx="8229600" cy="3253105"/>
          </a:xfrm>
        </p:spPr>
        <p:txBody>
          <a:bodyPr/>
          <a:lstStyle/>
          <a:p>
            <a:pPr lvl="0">
              <a:buClr>
                <a:srgbClr val="DE6C36"/>
              </a:buClr>
            </a:pPr>
            <a:r>
              <a:rPr lang="en-US" b="1" dirty="0">
                <a:solidFill>
                  <a:prstClr val="black"/>
                </a:solidFill>
              </a:rPr>
              <a:t>D-</a:t>
            </a:r>
            <a:r>
              <a:rPr lang="en-US" b="1" dirty="0" err="1">
                <a:solidFill>
                  <a:prstClr val="black"/>
                </a:solidFill>
              </a:rPr>
              <a:t>Termined</a:t>
            </a:r>
            <a:r>
              <a:rPr lang="en-US" b="1" dirty="0">
                <a:solidFill>
                  <a:prstClr val="black"/>
                </a:solidFill>
              </a:rPr>
              <a:t> technique</a:t>
            </a:r>
            <a:r>
              <a:rPr lang="en-US" dirty="0">
                <a:solidFill>
                  <a:prstClr val="black"/>
                </a:solidFill>
              </a:rPr>
              <a:t>: Program of familiarization and sequential tasking.  Patient is informed of how much time they must cooperate, what going to do during that time, and told that they will be given a break at that time.  (Counting up to 5, gradually increasing to ten, </a:t>
            </a:r>
            <a:r>
              <a:rPr lang="en-US" dirty="0" err="1">
                <a:solidFill>
                  <a:prstClr val="black"/>
                </a:solidFill>
              </a:rPr>
              <a:t>etc</a:t>
            </a:r>
            <a:r>
              <a:rPr lang="en-US" dirty="0">
                <a:solidFill>
                  <a:prstClr val="black"/>
                </a:solidFill>
              </a:rPr>
              <a:t>). </a:t>
            </a:r>
            <a:r>
              <a:rPr lang="en-US" sz="1800" dirty="0">
                <a:solidFill>
                  <a:prstClr val="black"/>
                </a:solidFill>
              </a:rPr>
              <a:t>Developed by Dr. David </a:t>
            </a:r>
            <a:r>
              <a:rPr lang="en-US" sz="1800" dirty="0" err="1">
                <a:solidFill>
                  <a:prstClr val="black"/>
                </a:solidFill>
              </a:rPr>
              <a:t>Tesini</a:t>
            </a:r>
            <a:r>
              <a:rPr lang="en-US" sz="1800" dirty="0">
                <a:solidFill>
                  <a:prstClr val="black"/>
                </a:solidFill>
              </a:rPr>
              <a:t>, available from Specialized Care Company, http://www.specializedcare.com</a:t>
            </a:r>
            <a:endParaRPr lang="en-US" sz="1800" dirty="0">
              <a:solidFill>
                <a:srgbClr val="00B050"/>
              </a:solidFill>
            </a:endParaRPr>
          </a:p>
          <a:p>
            <a:endParaRPr lang="en-US" dirty="0"/>
          </a:p>
        </p:txBody>
      </p:sp>
    </p:spTree>
    <p:extLst>
      <p:ext uri="{BB962C8B-B14F-4D97-AF65-F5344CB8AC3E}">
        <p14:creationId xmlns:p14="http://schemas.microsoft.com/office/powerpoint/2010/main" val="8287785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5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25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Modeling</a:t>
            </a:r>
          </a:p>
        </p:txBody>
      </p:sp>
      <p:sp>
        <p:nvSpPr>
          <p:cNvPr id="3" name="Content Placeholder 2"/>
          <p:cNvSpPr>
            <a:spLocks noGrp="1"/>
          </p:cNvSpPr>
          <p:nvPr>
            <p:ph idx="1"/>
          </p:nvPr>
        </p:nvSpPr>
        <p:spPr>
          <a:xfrm>
            <a:off x="152400" y="1447800"/>
            <a:ext cx="8382000" cy="1066800"/>
          </a:xfrm>
        </p:spPr>
        <p:txBody>
          <a:bodyPr/>
          <a:lstStyle/>
          <a:p>
            <a:r>
              <a:rPr lang="en-US" dirty="0"/>
              <a:t>Showing what doing in different setting or on different subject</a:t>
            </a:r>
          </a:p>
          <a:p>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7500" t="3278" r="29167" b="3278"/>
          <a:stretch/>
        </p:blipFill>
        <p:spPr>
          <a:xfrm>
            <a:off x="2133600" y="2480187"/>
            <a:ext cx="2743200" cy="351472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1845" y="2133600"/>
            <a:ext cx="2532309" cy="4498953"/>
          </a:xfrm>
          <a:prstGeom prst="rect">
            <a:avLst/>
          </a:prstGeom>
        </p:spPr>
      </p:pic>
    </p:spTree>
    <p:extLst>
      <p:ext uri="{BB962C8B-B14F-4D97-AF65-F5344CB8AC3E}">
        <p14:creationId xmlns:p14="http://schemas.microsoft.com/office/powerpoint/2010/main" val="26433879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5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25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250" fill="hold"/>
                                        <p:tgtEl>
                                          <p:spTgt spid="4"/>
                                        </p:tgtEl>
                                        <p:attrNameLst>
                                          <p:attrName>ppt_x</p:attrName>
                                        </p:attrNameLst>
                                      </p:cBhvr>
                                      <p:tavLst>
                                        <p:tav tm="0">
                                          <p:val>
                                            <p:strVal val="#ppt_x"/>
                                          </p:val>
                                        </p:tav>
                                        <p:tav tm="100000">
                                          <p:val>
                                            <p:strVal val="#ppt_x"/>
                                          </p:val>
                                        </p:tav>
                                      </p:tavLst>
                                    </p:anim>
                                    <p:anim calcmode="lin" valueType="num">
                                      <p:cBhvr additive="base">
                                        <p:cTn id="13" dur="25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250" fill="hold"/>
                                        <p:tgtEl>
                                          <p:spTgt spid="6"/>
                                        </p:tgtEl>
                                        <p:attrNameLst>
                                          <p:attrName>ppt_x</p:attrName>
                                        </p:attrNameLst>
                                      </p:cBhvr>
                                      <p:tavLst>
                                        <p:tav tm="0">
                                          <p:val>
                                            <p:strVal val="#ppt_x"/>
                                          </p:val>
                                        </p:tav>
                                        <p:tav tm="100000">
                                          <p:val>
                                            <p:strVal val="#ppt_x"/>
                                          </p:val>
                                        </p:tav>
                                      </p:tavLst>
                                    </p:anim>
                                    <p:anim calcmode="lin" valueType="num">
                                      <p:cBhvr additive="base">
                                        <p:cTn id="17" dur="2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Decision Making</a:t>
            </a:r>
          </a:p>
        </p:txBody>
      </p:sp>
      <p:sp>
        <p:nvSpPr>
          <p:cNvPr id="3" name="Content Placeholder 2"/>
          <p:cNvSpPr>
            <a:spLocks noGrp="1"/>
          </p:cNvSpPr>
          <p:nvPr>
            <p:ph idx="1"/>
          </p:nvPr>
        </p:nvSpPr>
        <p:spPr>
          <a:xfrm>
            <a:off x="457200" y="1623695"/>
            <a:ext cx="8229600" cy="2033905"/>
          </a:xfrm>
        </p:spPr>
        <p:txBody>
          <a:bodyPr/>
          <a:lstStyle/>
          <a:p>
            <a:r>
              <a:rPr lang="en-US" dirty="0"/>
              <a:t> The process of choosing between alternatives; selecting or rejecting available options.</a:t>
            </a:r>
            <a:r>
              <a:rPr lang="en-US" baseline="30000" dirty="0"/>
              <a:t> </a:t>
            </a:r>
          </a:p>
          <a:p>
            <a:r>
              <a:rPr lang="en-US" dirty="0"/>
              <a:t>Choices should be limited, choices should  not include not doing desired actions</a:t>
            </a:r>
          </a:p>
          <a:p>
            <a:endParaRPr lang="en-US" dirty="0"/>
          </a:p>
        </p:txBody>
      </p:sp>
      <p:pic>
        <p:nvPicPr>
          <p:cNvPr id="4" name="Picture 3" descr="Clipart Squiggle Guy Comparing Apples To Oranges Royalty Free Vector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6266" y="3818856"/>
            <a:ext cx="2590800" cy="2734733"/>
          </a:xfrm>
          <a:prstGeom prst="rect">
            <a:avLst/>
          </a:prstGeom>
        </p:spPr>
      </p:pic>
      <p:sp>
        <p:nvSpPr>
          <p:cNvPr id="5" name="TextBox 4"/>
          <p:cNvSpPr txBox="1"/>
          <p:nvPr/>
        </p:nvSpPr>
        <p:spPr>
          <a:xfrm>
            <a:off x="304800" y="3985895"/>
            <a:ext cx="2514600" cy="1200329"/>
          </a:xfrm>
          <a:prstGeom prst="rect">
            <a:avLst/>
          </a:prstGeom>
          <a:noFill/>
        </p:spPr>
        <p:txBody>
          <a:bodyPr wrap="square" rtlCol="0">
            <a:spAutoFit/>
          </a:bodyPr>
          <a:lstStyle/>
          <a:p>
            <a:pPr algn="ctr"/>
            <a:r>
              <a:rPr lang="en-US" sz="2400" dirty="0">
                <a:solidFill>
                  <a:srgbClr val="FF0000"/>
                </a:solidFill>
              </a:rPr>
              <a:t>“Do you want a piece of fruit now?”</a:t>
            </a:r>
          </a:p>
        </p:txBody>
      </p:sp>
      <p:sp>
        <p:nvSpPr>
          <p:cNvPr id="6" name="TextBox 5"/>
          <p:cNvSpPr txBox="1"/>
          <p:nvPr/>
        </p:nvSpPr>
        <p:spPr>
          <a:xfrm>
            <a:off x="6143932" y="3985894"/>
            <a:ext cx="2390468" cy="1200329"/>
          </a:xfrm>
          <a:prstGeom prst="rect">
            <a:avLst/>
          </a:prstGeom>
          <a:noFill/>
        </p:spPr>
        <p:txBody>
          <a:bodyPr wrap="square" rtlCol="0">
            <a:spAutoFit/>
          </a:bodyPr>
          <a:lstStyle/>
          <a:p>
            <a:pPr algn="ctr"/>
            <a:r>
              <a:rPr lang="en-US" sz="2400" dirty="0">
                <a:solidFill>
                  <a:srgbClr val="00B050"/>
                </a:solidFill>
              </a:rPr>
              <a:t>“Do you want an apple or an orange now?”</a:t>
            </a:r>
          </a:p>
        </p:txBody>
      </p:sp>
    </p:spTree>
    <p:extLst>
      <p:ext uri="{BB962C8B-B14F-4D97-AF65-F5344CB8AC3E}">
        <p14:creationId xmlns:p14="http://schemas.microsoft.com/office/powerpoint/2010/main" val="42843624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5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25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2"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25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3" dur="25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250" fill="hold"/>
                                        <p:tgtEl>
                                          <p:spTgt spid="4"/>
                                        </p:tgtEl>
                                        <p:attrNameLst>
                                          <p:attrName>ppt_x</p:attrName>
                                        </p:attrNameLst>
                                      </p:cBhvr>
                                      <p:tavLst>
                                        <p:tav tm="0">
                                          <p:val>
                                            <p:strVal val="#ppt_x"/>
                                          </p:val>
                                        </p:tav>
                                        <p:tav tm="100000">
                                          <p:val>
                                            <p:strVal val="#ppt_x"/>
                                          </p:val>
                                        </p:tav>
                                      </p:tavLst>
                                    </p:anim>
                                    <p:anim calcmode="lin" valueType="num">
                                      <p:cBhvr additive="base">
                                        <p:cTn id="18" dur="250" fill="hold"/>
                                        <p:tgtEl>
                                          <p:spTgt spid="4"/>
                                        </p:tgtEl>
                                        <p:attrNameLst>
                                          <p:attrName>ppt_y</p:attrName>
                                        </p:attrNameLst>
                                      </p:cBhvr>
                                      <p:tavLst>
                                        <p:tav tm="0">
                                          <p:val>
                                            <p:strVal val="1+#ppt_h/2"/>
                                          </p:val>
                                        </p:tav>
                                        <p:tav tm="100000">
                                          <p:val>
                                            <p:strVal val="#ppt_y"/>
                                          </p:val>
                                        </p:tav>
                                      </p:tavLst>
                                    </p:anim>
                                  </p:childTnLst>
                                </p:cTn>
                              </p:par>
                            </p:childTnLst>
                          </p:cTn>
                        </p:par>
                        <p:par>
                          <p:cTn id="19" fill="hold">
                            <p:stCondLst>
                              <p:cond delay="750"/>
                            </p:stCondLst>
                            <p:childTnLst>
                              <p:par>
                                <p:cTn id="20" presetID="2" presetClass="entr" presetSubtype="4"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250" fill="hold"/>
                                        <p:tgtEl>
                                          <p:spTgt spid="5"/>
                                        </p:tgtEl>
                                        <p:attrNameLst>
                                          <p:attrName>ppt_x</p:attrName>
                                        </p:attrNameLst>
                                      </p:cBhvr>
                                      <p:tavLst>
                                        <p:tav tm="0">
                                          <p:val>
                                            <p:strVal val="#ppt_x"/>
                                          </p:val>
                                        </p:tav>
                                        <p:tav tm="100000">
                                          <p:val>
                                            <p:strVal val="#ppt_x"/>
                                          </p:val>
                                        </p:tav>
                                      </p:tavLst>
                                    </p:anim>
                                    <p:anim calcmode="lin" valueType="num">
                                      <p:cBhvr additive="base">
                                        <p:cTn id="23" dur="250" fill="hold"/>
                                        <p:tgtEl>
                                          <p:spTgt spid="5"/>
                                        </p:tgtEl>
                                        <p:attrNameLst>
                                          <p:attrName>ppt_y</p:attrName>
                                        </p:attrNameLst>
                                      </p:cBhvr>
                                      <p:tavLst>
                                        <p:tav tm="0">
                                          <p:val>
                                            <p:strVal val="1+#ppt_h/2"/>
                                          </p:val>
                                        </p:tav>
                                        <p:tav tm="100000">
                                          <p:val>
                                            <p:strVal val="#ppt_y"/>
                                          </p:val>
                                        </p:tav>
                                      </p:tavLst>
                                    </p:anim>
                                  </p:childTnLst>
                                </p:cTn>
                              </p:par>
                            </p:childTnLst>
                          </p:cTn>
                        </p:par>
                        <p:par>
                          <p:cTn id="24" fill="hold">
                            <p:stCondLst>
                              <p:cond delay="1000"/>
                            </p:stCondLst>
                            <p:childTnLst>
                              <p:par>
                                <p:cTn id="25" presetID="2" presetClass="entr" presetSubtype="4"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Perceived control</a:t>
            </a:r>
          </a:p>
        </p:txBody>
      </p:sp>
      <p:sp>
        <p:nvSpPr>
          <p:cNvPr id="3" name="Content Placeholder 2"/>
          <p:cNvSpPr>
            <a:spLocks noGrp="1"/>
          </p:cNvSpPr>
          <p:nvPr>
            <p:ph idx="1"/>
          </p:nvPr>
        </p:nvSpPr>
        <p:spPr>
          <a:xfrm>
            <a:off x="444910" y="1699895"/>
            <a:ext cx="8318090" cy="5158105"/>
          </a:xfrm>
        </p:spPr>
        <p:txBody>
          <a:bodyPr>
            <a:normAutofit lnSpcReduction="10000"/>
          </a:bodyPr>
          <a:lstStyle/>
          <a:p>
            <a:r>
              <a:rPr lang="en-US" dirty="0"/>
              <a:t> The belief that one has the ability to make a difference in the course or the consequences of some event or experience; often helpful in dealing with stressors</a:t>
            </a:r>
            <a:r>
              <a:rPr lang="en-US" baseline="30000" dirty="0"/>
              <a:t> </a:t>
            </a:r>
            <a:r>
              <a:rPr lang="en-US" dirty="0"/>
              <a:t>.  </a:t>
            </a:r>
          </a:p>
          <a:p>
            <a:r>
              <a:rPr lang="en-US" dirty="0"/>
              <a:t>Giving control back to the				         patient over what their 				      fear or anxiety factors 				                            may be. </a:t>
            </a:r>
          </a:p>
          <a:p>
            <a:endParaRPr lang="en-US" sz="1900" dirty="0"/>
          </a:p>
          <a:p>
            <a:endParaRPr lang="en-US" sz="1900" dirty="0"/>
          </a:p>
          <a:p>
            <a:endParaRPr lang="en-US" sz="1900" dirty="0"/>
          </a:p>
          <a:p>
            <a:r>
              <a:rPr lang="en-US" sz="1900" dirty="0"/>
              <a:t>Logan, H., Risner, A., Muller, P.</a:t>
            </a:r>
            <a:r>
              <a:rPr lang="en-US" dirty="0"/>
              <a:t> </a:t>
            </a:r>
            <a:r>
              <a:rPr lang="en-US" sz="1900" dirty="0"/>
              <a:t>“Anticipatory Stress Reduction Among Mixed Pain Patients. “ </a:t>
            </a:r>
            <a:r>
              <a:rPr lang="en-US" sz="1900" u="sng" dirty="0"/>
              <a:t>Special Care in Dentistry</a:t>
            </a:r>
            <a:r>
              <a:rPr lang="en-US" sz="1900" dirty="0"/>
              <a:t>. Vol. 116, No. 1, pg. 1-7, 1996</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22723" y="3352800"/>
            <a:ext cx="3771900" cy="2514600"/>
          </a:xfrm>
          <a:prstGeom prst="rect">
            <a:avLst/>
          </a:prstGeom>
        </p:spPr>
      </p:pic>
    </p:spTree>
    <p:extLst>
      <p:ext uri="{BB962C8B-B14F-4D97-AF65-F5344CB8AC3E}">
        <p14:creationId xmlns:p14="http://schemas.microsoft.com/office/powerpoint/2010/main" val="23312414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5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25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2"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25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3" dur="250" fill="hold"/>
                                        <p:tgtEl>
                                          <p:spTgt spid="3">
                                            <p:txEl>
                                              <p:pRg st="1" end="1"/>
                                            </p:txEl>
                                          </p:spTgt>
                                        </p:tgtEl>
                                        <p:attrNameLst>
                                          <p:attrName>ppt_y</p:attrName>
                                        </p:attrNameLst>
                                      </p:cBhvr>
                                      <p:tavLst>
                                        <p:tav tm="0">
                                          <p:val>
                                            <p:strVal val="#ppt_y"/>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250" fill="hold"/>
                                        <p:tgtEl>
                                          <p:spTgt spid="4"/>
                                        </p:tgtEl>
                                        <p:attrNameLst>
                                          <p:attrName>ppt_x</p:attrName>
                                        </p:attrNameLst>
                                      </p:cBhvr>
                                      <p:tavLst>
                                        <p:tav tm="0">
                                          <p:val>
                                            <p:strVal val="#ppt_x"/>
                                          </p:val>
                                        </p:tav>
                                        <p:tav tm="100000">
                                          <p:val>
                                            <p:strVal val="#ppt_x"/>
                                          </p:val>
                                        </p:tav>
                                      </p:tavLst>
                                    </p:anim>
                                    <p:anim calcmode="lin" valueType="num">
                                      <p:cBhvr additive="base">
                                        <p:cTn id="17" dur="250" fill="hold"/>
                                        <p:tgtEl>
                                          <p:spTgt spid="4"/>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2" presetClass="entr" presetSubtype="2" fill="hold" nodeType="after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 calcmode="lin" valueType="num">
                                      <p:cBhvr additive="base">
                                        <p:cTn id="21" dur="25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22" dur="25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57200" y="457199"/>
            <a:ext cx="8229600" cy="1166495"/>
          </a:xfrm>
        </p:spPr>
        <p:txBody>
          <a:bodyPr anchor="ctr">
            <a:normAutofit/>
          </a:bodyPr>
          <a:lstStyle/>
          <a:p>
            <a:pPr algn="ctr"/>
            <a:r>
              <a:rPr lang="en-US" sz="4400" dirty="0"/>
              <a:t>Special Needs Patients</a:t>
            </a:r>
          </a:p>
        </p:txBody>
      </p:sp>
      <p:sp>
        <p:nvSpPr>
          <p:cNvPr id="3" name="Content Placeholder 2"/>
          <p:cNvSpPr>
            <a:spLocks noGrp="1"/>
          </p:cNvSpPr>
          <p:nvPr>
            <p:ph idx="1"/>
          </p:nvPr>
        </p:nvSpPr>
        <p:spPr>
          <a:xfrm>
            <a:off x="457200" y="1623694"/>
            <a:ext cx="8229600" cy="5051426"/>
          </a:xfrm>
        </p:spPr>
        <p:txBody>
          <a:bodyPr>
            <a:normAutofit/>
          </a:bodyPr>
          <a:lstStyle/>
          <a:p>
            <a:pPr marL="274320" lvl="1" indent="-274320">
              <a:buClr>
                <a:schemeClr val="accent3"/>
              </a:buClr>
              <a:buSzPct val="95000"/>
            </a:pPr>
            <a:r>
              <a:rPr lang="en-US" dirty="0">
                <a:latin typeface="+mj-lt"/>
              </a:rPr>
              <a:t>The term “Special Needs Patient” is used in the oral health field to describe an individual with special  needs, including physical, medical, developmental and/or cognitive conditions, resulting in </a:t>
            </a:r>
            <a:r>
              <a:rPr lang="en-US" b="1" dirty="0">
                <a:solidFill>
                  <a:schemeClr val="tx2"/>
                </a:solidFill>
                <a:latin typeface="+mj-lt"/>
              </a:rPr>
              <a:t>limitations in their ability to receive dental services</a:t>
            </a:r>
            <a:r>
              <a:rPr lang="en-US" dirty="0">
                <a:latin typeface="+mj-lt"/>
              </a:rPr>
              <a:t>  and prevent oral diseases by maintaining daily oral hygiene</a:t>
            </a:r>
            <a:r>
              <a:rPr lang="en-US" sz="2600" dirty="0">
                <a:latin typeface="+mj-lt"/>
              </a:rPr>
              <a:t>. </a:t>
            </a:r>
            <a:r>
              <a:rPr lang="en-US" sz="1600" dirty="0">
                <a:latin typeface="+mj-lt"/>
              </a:rPr>
              <a:t>Special Care Dentistry Association, 2009</a:t>
            </a:r>
          </a:p>
          <a:p>
            <a:endParaRPr lang="en-US" sz="2600" dirty="0"/>
          </a:p>
          <a:p>
            <a:pPr lvl="1"/>
            <a:endParaRPr lang="en-US" dirty="0"/>
          </a:p>
          <a:p>
            <a:pPr lvl="1"/>
            <a:endParaRPr lang="en-US" dirty="0"/>
          </a:p>
          <a:p>
            <a:pPr lvl="1"/>
            <a:endParaRPr lang="en-US" dirty="0"/>
          </a:p>
          <a:p>
            <a:pPr lvl="1"/>
            <a:endParaRPr lang="en-US" dirty="0"/>
          </a:p>
          <a:p>
            <a:pPr lvl="1"/>
            <a:endParaRPr lang="en-US" dirty="0"/>
          </a:p>
          <a:p>
            <a:pPr lvl="1"/>
            <a:endParaRPr lang="en-US" dirty="0"/>
          </a:p>
          <a:p>
            <a:endParaRPr lang="en-US" dirty="0"/>
          </a:p>
          <a:p>
            <a:endParaRPr lang="en-US" dirty="0"/>
          </a:p>
        </p:txBody>
      </p:sp>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608" b="99523" l="9983" r="98322">
                        <a14:foregroundMark x1="28009" y1="12413" x2="29572" y2="608"/>
                        <a14:foregroundMark x1="50608" y1="8160" x2="50608" y2="8160"/>
                        <a14:foregroundMark x1="80729" y1="2040" x2="88600" y2="83507"/>
                        <a14:foregroundMark x1="88600" y1="83030" x2="98322" y2="83030"/>
                        <a14:foregroundMark x1="28299" y1="8637" x2="17622" y2="37847"/>
                        <a14:foregroundMark x1="17622" y1="37847" x2="31453" y2="98134"/>
                      </a14:backgroundRemoval>
                    </a14:imgEffect>
                  </a14:imgLayer>
                </a14:imgProps>
              </a:ext>
              <a:ext uri="{28A0092B-C50C-407E-A947-70E740481C1C}">
                <a14:useLocalDpi xmlns:a14="http://schemas.microsoft.com/office/drawing/2010/main" val="0"/>
              </a:ext>
            </a:extLst>
          </a:blip>
          <a:stretch>
            <a:fillRect/>
          </a:stretch>
        </p:blipFill>
        <p:spPr>
          <a:xfrm>
            <a:off x="6172200" y="4267200"/>
            <a:ext cx="2590800" cy="198120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5200" y="4505587"/>
            <a:ext cx="2438400" cy="1625357"/>
          </a:xfrm>
          <a:prstGeom prst="rect">
            <a:avLst/>
          </a:prstGeom>
        </p:spPr>
      </p:pic>
      <p:pic>
        <p:nvPicPr>
          <p:cNvPr id="6" name="Picture 5"/>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8881" b="100000" l="7856" r="100000">
                        <a14:foregroundMark x1="62963" y1="8649" x2="96521" y2="33811"/>
                        <a14:foregroundMark x1="91190" y1="29648" x2="91190" y2="29648"/>
                        <a14:foregroundMark x1="94725" y1="79186" x2="99944" y2="79556"/>
                        <a14:foregroundMark x1="94220" y1="79186" x2="90180" y2="98520"/>
                        <a14:foregroundMark x1="90180" y1="98520" x2="90180" y2="98520"/>
                      </a14:backgroundRemoval>
                    </a14:imgEffect>
                  </a14:imgLayer>
                </a14:imgProps>
              </a:ext>
              <a:ext uri="{28A0092B-C50C-407E-A947-70E740481C1C}">
                <a14:useLocalDpi xmlns:a14="http://schemas.microsoft.com/office/drawing/2010/main" val="0"/>
              </a:ext>
            </a:extLst>
          </a:blip>
          <a:srcRect b="-243"/>
          <a:stretch/>
        </p:blipFill>
        <p:spPr>
          <a:xfrm>
            <a:off x="533400" y="4038600"/>
            <a:ext cx="2171700" cy="264158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50" fill="hold"/>
                                        <p:tgtEl>
                                          <p:spTgt spid="6"/>
                                        </p:tgtEl>
                                        <p:attrNameLst>
                                          <p:attrName>ppt_x</p:attrName>
                                        </p:attrNameLst>
                                      </p:cBhvr>
                                      <p:tavLst>
                                        <p:tav tm="0">
                                          <p:val>
                                            <p:strVal val="0-#ppt_w/2"/>
                                          </p:val>
                                        </p:tav>
                                        <p:tav tm="100000">
                                          <p:val>
                                            <p:strVal val="#ppt_x"/>
                                          </p:val>
                                        </p:tav>
                                      </p:tavLst>
                                    </p:anim>
                                    <p:anim calcmode="lin" valueType="num">
                                      <p:cBhvr additive="base">
                                        <p:cTn id="8" dur="25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250" fill="hold"/>
                                        <p:tgtEl>
                                          <p:spTgt spid="4"/>
                                        </p:tgtEl>
                                        <p:attrNameLst>
                                          <p:attrName>ppt_x</p:attrName>
                                        </p:attrNameLst>
                                      </p:cBhvr>
                                      <p:tavLst>
                                        <p:tav tm="0">
                                          <p:val>
                                            <p:strVal val="#ppt_x"/>
                                          </p:val>
                                        </p:tav>
                                        <p:tav tm="100000">
                                          <p:val>
                                            <p:strVal val="#ppt_x"/>
                                          </p:val>
                                        </p:tav>
                                      </p:tavLst>
                                    </p:anim>
                                    <p:anim calcmode="lin" valueType="num">
                                      <p:cBhvr additive="base">
                                        <p:cTn id="13" dur="25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2"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25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8" dur="25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19" fill="hold">
                            <p:stCondLst>
                              <p:cond delay="750"/>
                            </p:stCondLst>
                            <p:childTnLst>
                              <p:par>
                                <p:cTn id="20" presetID="2" presetClass="entr" presetSubtype="2"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250" fill="hold"/>
                                        <p:tgtEl>
                                          <p:spTgt spid="2"/>
                                        </p:tgtEl>
                                        <p:attrNameLst>
                                          <p:attrName>ppt_x</p:attrName>
                                        </p:attrNameLst>
                                      </p:cBhvr>
                                      <p:tavLst>
                                        <p:tav tm="0">
                                          <p:val>
                                            <p:strVal val="1+#ppt_w/2"/>
                                          </p:val>
                                        </p:tav>
                                        <p:tav tm="100000">
                                          <p:val>
                                            <p:strVal val="#ppt_x"/>
                                          </p:val>
                                        </p:tav>
                                      </p:tavLst>
                                    </p:anim>
                                    <p:anim calcmode="lin" valueType="num">
                                      <p:cBhvr additive="base">
                                        <p:cTn id="23" dur="2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457200" y="533400"/>
            <a:ext cx="8229600" cy="838200"/>
          </a:xfrm>
        </p:spPr>
        <p:txBody>
          <a:bodyPr anchor="t"/>
          <a:lstStyle/>
          <a:p>
            <a:pPr algn="ctr"/>
            <a:r>
              <a:rPr lang="en-US" dirty="0"/>
              <a:t>Location</a:t>
            </a:r>
          </a:p>
        </p:txBody>
      </p:sp>
      <p:sp>
        <p:nvSpPr>
          <p:cNvPr id="102403" name="Rectangle 3"/>
          <p:cNvSpPr>
            <a:spLocks noGrp="1" noChangeArrowheads="1"/>
          </p:cNvSpPr>
          <p:nvPr>
            <p:ph idx="1"/>
          </p:nvPr>
        </p:nvSpPr>
        <p:spPr>
          <a:xfrm>
            <a:off x="452535" y="1295400"/>
            <a:ext cx="8229600" cy="5486400"/>
          </a:xfrm>
        </p:spPr>
        <p:txBody>
          <a:bodyPr>
            <a:normAutofit/>
          </a:bodyPr>
          <a:lstStyle/>
          <a:p>
            <a:r>
              <a:rPr lang="en-US" sz="2400" dirty="0"/>
              <a:t>Bathroom:</a:t>
            </a:r>
          </a:p>
          <a:p>
            <a:pPr lvl="1"/>
            <a:r>
              <a:rPr lang="en-US" dirty="0"/>
              <a:t> at sink</a:t>
            </a:r>
          </a:p>
          <a:p>
            <a:pPr lvl="1"/>
            <a:r>
              <a:rPr lang="en-US" dirty="0"/>
              <a:t> seated on stool with hand,				 pillow, or towel supporting head</a:t>
            </a:r>
          </a:p>
          <a:p>
            <a:pPr lvl="1"/>
            <a:r>
              <a:rPr lang="en-US" dirty="0"/>
              <a:t>In tub as part of bathing </a:t>
            </a:r>
          </a:p>
          <a:p>
            <a:r>
              <a:rPr lang="en-US" sz="2400" dirty="0"/>
              <a:t>Living room or bedroom:</a:t>
            </a:r>
          </a:p>
          <a:p>
            <a:pPr lvl="1"/>
            <a:r>
              <a:rPr lang="en-US" dirty="0"/>
              <a:t>Television , music, etc. provide a good distraction for many individuals, can be used to reinforce reaching small goals in plan</a:t>
            </a:r>
          </a:p>
          <a:p>
            <a:pPr lvl="1"/>
            <a:r>
              <a:rPr lang="en-US" dirty="0"/>
              <a:t>Can have water cup and “spittoon” cup as working</a:t>
            </a:r>
          </a:p>
          <a:p>
            <a:pPr lvl="1"/>
            <a:r>
              <a:rPr lang="en-US" dirty="0"/>
              <a:t>Can brush with only water </a:t>
            </a:r>
          </a:p>
          <a:p>
            <a:pPr lvl="1"/>
            <a:r>
              <a:rPr lang="en-US" dirty="0"/>
              <a:t>Remove excess  toothpaste or solutions with </a:t>
            </a:r>
            <a:r>
              <a:rPr lang="en-US" dirty="0" err="1"/>
              <a:t>toothette</a:t>
            </a:r>
            <a:r>
              <a:rPr lang="en-US" dirty="0"/>
              <a:t> or cloth</a:t>
            </a:r>
          </a:p>
          <a:p>
            <a:endParaRPr lang="en-US"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r="12500"/>
          <a:stretch/>
        </p:blipFill>
        <p:spPr>
          <a:xfrm>
            <a:off x="5865068" y="1295400"/>
            <a:ext cx="2819400" cy="2148114"/>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250"/>
                            </p:stCondLst>
                            <p:childTnLst>
                              <p:par>
                                <p:cTn id="5" presetID="2" presetClass="entr" presetSubtype="2" fill="hold" grpId="0" nodeType="afterEffect">
                                  <p:stCondLst>
                                    <p:cond delay="0"/>
                                  </p:stCondLst>
                                  <p:childTnLst>
                                    <p:set>
                                      <p:cBhvr>
                                        <p:cTn id="6" dur="1" fill="hold">
                                          <p:stCondLst>
                                            <p:cond delay="0"/>
                                          </p:stCondLst>
                                        </p:cTn>
                                        <p:tgtEl>
                                          <p:spTgt spid="102403">
                                            <p:txEl>
                                              <p:pRg st="0" end="0"/>
                                            </p:txEl>
                                          </p:spTgt>
                                        </p:tgtEl>
                                        <p:attrNameLst>
                                          <p:attrName>style.visibility</p:attrName>
                                        </p:attrNameLst>
                                      </p:cBhvr>
                                      <p:to>
                                        <p:strVal val="visible"/>
                                      </p:to>
                                    </p:set>
                                    <p:anim calcmode="lin" valueType="num">
                                      <p:cBhvr additive="base">
                                        <p:cTn id="7" dur="250" fill="hold"/>
                                        <p:tgtEl>
                                          <p:spTgt spid="102403">
                                            <p:txEl>
                                              <p:pRg st="0" end="0"/>
                                            </p:txEl>
                                          </p:spTgt>
                                        </p:tgtEl>
                                        <p:attrNameLst>
                                          <p:attrName>ppt_x</p:attrName>
                                        </p:attrNameLst>
                                      </p:cBhvr>
                                      <p:tavLst>
                                        <p:tav tm="0">
                                          <p:val>
                                            <p:strVal val="1+#ppt_w/2"/>
                                          </p:val>
                                        </p:tav>
                                        <p:tav tm="100000">
                                          <p:val>
                                            <p:strVal val="#ppt_x"/>
                                          </p:val>
                                        </p:tav>
                                      </p:tavLst>
                                    </p:anim>
                                    <p:anim calcmode="lin" valueType="num">
                                      <p:cBhvr additive="base">
                                        <p:cTn id="8" dur="250" fill="hold"/>
                                        <p:tgtEl>
                                          <p:spTgt spid="10240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02403">
                                            <p:txEl>
                                              <p:pRg st="1" end="1"/>
                                            </p:txEl>
                                          </p:spTgt>
                                        </p:tgtEl>
                                        <p:attrNameLst>
                                          <p:attrName>style.visibility</p:attrName>
                                        </p:attrNameLst>
                                      </p:cBhvr>
                                      <p:to>
                                        <p:strVal val="visible"/>
                                      </p:to>
                                    </p:set>
                                    <p:anim calcmode="lin" valueType="num">
                                      <p:cBhvr additive="base">
                                        <p:cTn id="12" dur="250" fill="hold"/>
                                        <p:tgtEl>
                                          <p:spTgt spid="102403">
                                            <p:txEl>
                                              <p:pRg st="1" end="1"/>
                                            </p:txEl>
                                          </p:spTgt>
                                        </p:tgtEl>
                                        <p:attrNameLst>
                                          <p:attrName>ppt_x</p:attrName>
                                        </p:attrNameLst>
                                      </p:cBhvr>
                                      <p:tavLst>
                                        <p:tav tm="0">
                                          <p:val>
                                            <p:strVal val="1+#ppt_w/2"/>
                                          </p:val>
                                        </p:tav>
                                        <p:tav tm="100000">
                                          <p:val>
                                            <p:strVal val="#ppt_x"/>
                                          </p:val>
                                        </p:tav>
                                      </p:tavLst>
                                    </p:anim>
                                    <p:anim calcmode="lin" valueType="num">
                                      <p:cBhvr additive="base">
                                        <p:cTn id="13" dur="250" fill="hold"/>
                                        <p:tgtEl>
                                          <p:spTgt spid="102403">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750"/>
                            </p:stCondLst>
                            <p:childTnLst>
                              <p:par>
                                <p:cTn id="15" presetID="2" presetClass="entr" presetSubtype="2" fill="hold" grpId="0" nodeType="afterEffect">
                                  <p:stCondLst>
                                    <p:cond delay="0"/>
                                  </p:stCondLst>
                                  <p:childTnLst>
                                    <p:set>
                                      <p:cBhvr>
                                        <p:cTn id="16" dur="1" fill="hold">
                                          <p:stCondLst>
                                            <p:cond delay="0"/>
                                          </p:stCondLst>
                                        </p:cTn>
                                        <p:tgtEl>
                                          <p:spTgt spid="102403">
                                            <p:txEl>
                                              <p:pRg st="2" end="2"/>
                                            </p:txEl>
                                          </p:spTgt>
                                        </p:tgtEl>
                                        <p:attrNameLst>
                                          <p:attrName>style.visibility</p:attrName>
                                        </p:attrNameLst>
                                      </p:cBhvr>
                                      <p:to>
                                        <p:strVal val="visible"/>
                                      </p:to>
                                    </p:set>
                                    <p:anim calcmode="lin" valueType="num">
                                      <p:cBhvr additive="base">
                                        <p:cTn id="17" dur="250" fill="hold"/>
                                        <p:tgtEl>
                                          <p:spTgt spid="102403">
                                            <p:txEl>
                                              <p:pRg st="2" end="2"/>
                                            </p:txEl>
                                          </p:spTgt>
                                        </p:tgtEl>
                                        <p:attrNameLst>
                                          <p:attrName>ppt_x</p:attrName>
                                        </p:attrNameLst>
                                      </p:cBhvr>
                                      <p:tavLst>
                                        <p:tav tm="0">
                                          <p:val>
                                            <p:strVal val="1+#ppt_w/2"/>
                                          </p:val>
                                        </p:tav>
                                        <p:tav tm="100000">
                                          <p:val>
                                            <p:strVal val="#ppt_x"/>
                                          </p:val>
                                        </p:tav>
                                      </p:tavLst>
                                    </p:anim>
                                    <p:anim calcmode="lin" valueType="num">
                                      <p:cBhvr additive="base">
                                        <p:cTn id="18" dur="250" fill="hold"/>
                                        <p:tgtEl>
                                          <p:spTgt spid="102403">
                                            <p:txEl>
                                              <p:pRg st="2" end="2"/>
                                            </p:txEl>
                                          </p:spTgt>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2" presetClass="entr" presetSubtype="2" fill="hold" grpId="0" nodeType="afterEffect">
                                  <p:stCondLst>
                                    <p:cond delay="0"/>
                                  </p:stCondLst>
                                  <p:childTnLst>
                                    <p:set>
                                      <p:cBhvr>
                                        <p:cTn id="21" dur="1" fill="hold">
                                          <p:stCondLst>
                                            <p:cond delay="0"/>
                                          </p:stCondLst>
                                        </p:cTn>
                                        <p:tgtEl>
                                          <p:spTgt spid="102403">
                                            <p:txEl>
                                              <p:pRg st="3" end="3"/>
                                            </p:txEl>
                                          </p:spTgt>
                                        </p:tgtEl>
                                        <p:attrNameLst>
                                          <p:attrName>style.visibility</p:attrName>
                                        </p:attrNameLst>
                                      </p:cBhvr>
                                      <p:to>
                                        <p:strVal val="visible"/>
                                      </p:to>
                                    </p:set>
                                    <p:anim calcmode="lin" valueType="num">
                                      <p:cBhvr additive="base">
                                        <p:cTn id="22" dur="250" fill="hold"/>
                                        <p:tgtEl>
                                          <p:spTgt spid="102403">
                                            <p:txEl>
                                              <p:pRg st="3" end="3"/>
                                            </p:txEl>
                                          </p:spTgt>
                                        </p:tgtEl>
                                        <p:attrNameLst>
                                          <p:attrName>ppt_x</p:attrName>
                                        </p:attrNameLst>
                                      </p:cBhvr>
                                      <p:tavLst>
                                        <p:tav tm="0">
                                          <p:val>
                                            <p:strVal val="1+#ppt_w/2"/>
                                          </p:val>
                                        </p:tav>
                                        <p:tav tm="100000">
                                          <p:val>
                                            <p:strVal val="#ppt_x"/>
                                          </p:val>
                                        </p:tav>
                                      </p:tavLst>
                                    </p:anim>
                                    <p:anim calcmode="lin" valueType="num">
                                      <p:cBhvr additive="base">
                                        <p:cTn id="23" dur="250" fill="hold"/>
                                        <p:tgtEl>
                                          <p:spTgt spid="102403">
                                            <p:txEl>
                                              <p:pRg st="3" end="3"/>
                                            </p:txEl>
                                          </p:spTgt>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250" fill="hold"/>
                                        <p:tgtEl>
                                          <p:spTgt spid="2"/>
                                        </p:tgtEl>
                                        <p:attrNameLst>
                                          <p:attrName>ppt_x</p:attrName>
                                        </p:attrNameLst>
                                      </p:cBhvr>
                                      <p:tavLst>
                                        <p:tav tm="0">
                                          <p:val>
                                            <p:strVal val="1+#ppt_w/2"/>
                                          </p:val>
                                        </p:tav>
                                        <p:tav tm="100000">
                                          <p:val>
                                            <p:strVal val="#ppt_x"/>
                                          </p:val>
                                        </p:tav>
                                      </p:tavLst>
                                    </p:anim>
                                    <p:anim calcmode="lin" valueType="num">
                                      <p:cBhvr additive="base">
                                        <p:cTn id="27" dur="250" fill="hold"/>
                                        <p:tgtEl>
                                          <p:spTgt spid="2"/>
                                        </p:tgtEl>
                                        <p:attrNameLst>
                                          <p:attrName>ppt_y</p:attrName>
                                        </p:attrNameLst>
                                      </p:cBhvr>
                                      <p:tavLst>
                                        <p:tav tm="0">
                                          <p:val>
                                            <p:strVal val="#ppt_y"/>
                                          </p:val>
                                        </p:tav>
                                        <p:tav tm="100000">
                                          <p:val>
                                            <p:strVal val="#ppt_y"/>
                                          </p:val>
                                        </p:tav>
                                      </p:tavLst>
                                    </p:anim>
                                  </p:childTnLst>
                                </p:cTn>
                              </p:par>
                            </p:childTnLst>
                          </p:cTn>
                        </p:par>
                        <p:par>
                          <p:cTn id="28" fill="hold">
                            <p:stCondLst>
                              <p:cond delay="1250"/>
                            </p:stCondLst>
                            <p:childTnLst>
                              <p:par>
                                <p:cTn id="29" presetID="2" presetClass="entr" presetSubtype="2" fill="hold" grpId="0" nodeType="afterEffect">
                                  <p:stCondLst>
                                    <p:cond delay="0"/>
                                  </p:stCondLst>
                                  <p:childTnLst>
                                    <p:set>
                                      <p:cBhvr>
                                        <p:cTn id="30" dur="1" fill="hold">
                                          <p:stCondLst>
                                            <p:cond delay="0"/>
                                          </p:stCondLst>
                                        </p:cTn>
                                        <p:tgtEl>
                                          <p:spTgt spid="102403">
                                            <p:txEl>
                                              <p:pRg st="4" end="4"/>
                                            </p:txEl>
                                          </p:spTgt>
                                        </p:tgtEl>
                                        <p:attrNameLst>
                                          <p:attrName>style.visibility</p:attrName>
                                        </p:attrNameLst>
                                      </p:cBhvr>
                                      <p:to>
                                        <p:strVal val="visible"/>
                                      </p:to>
                                    </p:set>
                                    <p:anim calcmode="lin" valueType="num">
                                      <p:cBhvr additive="base">
                                        <p:cTn id="31" dur="250" fill="hold"/>
                                        <p:tgtEl>
                                          <p:spTgt spid="102403">
                                            <p:txEl>
                                              <p:pRg st="4" end="4"/>
                                            </p:txEl>
                                          </p:spTgt>
                                        </p:tgtEl>
                                        <p:attrNameLst>
                                          <p:attrName>ppt_x</p:attrName>
                                        </p:attrNameLst>
                                      </p:cBhvr>
                                      <p:tavLst>
                                        <p:tav tm="0">
                                          <p:val>
                                            <p:strVal val="1+#ppt_w/2"/>
                                          </p:val>
                                        </p:tav>
                                        <p:tav tm="100000">
                                          <p:val>
                                            <p:strVal val="#ppt_x"/>
                                          </p:val>
                                        </p:tav>
                                      </p:tavLst>
                                    </p:anim>
                                    <p:anim calcmode="lin" valueType="num">
                                      <p:cBhvr additive="base">
                                        <p:cTn id="32" dur="250" fill="hold"/>
                                        <p:tgtEl>
                                          <p:spTgt spid="102403">
                                            <p:txEl>
                                              <p:pRg st="4" end="4"/>
                                            </p:txEl>
                                          </p:spTgt>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2" presetClass="entr" presetSubtype="2" fill="hold" grpId="0" nodeType="afterEffect">
                                  <p:stCondLst>
                                    <p:cond delay="0"/>
                                  </p:stCondLst>
                                  <p:childTnLst>
                                    <p:set>
                                      <p:cBhvr>
                                        <p:cTn id="35" dur="1" fill="hold">
                                          <p:stCondLst>
                                            <p:cond delay="0"/>
                                          </p:stCondLst>
                                        </p:cTn>
                                        <p:tgtEl>
                                          <p:spTgt spid="102403">
                                            <p:txEl>
                                              <p:pRg st="5" end="5"/>
                                            </p:txEl>
                                          </p:spTgt>
                                        </p:tgtEl>
                                        <p:attrNameLst>
                                          <p:attrName>style.visibility</p:attrName>
                                        </p:attrNameLst>
                                      </p:cBhvr>
                                      <p:to>
                                        <p:strVal val="visible"/>
                                      </p:to>
                                    </p:set>
                                    <p:anim calcmode="lin" valueType="num">
                                      <p:cBhvr additive="base">
                                        <p:cTn id="36" dur="250" fill="hold"/>
                                        <p:tgtEl>
                                          <p:spTgt spid="102403">
                                            <p:txEl>
                                              <p:pRg st="5" end="5"/>
                                            </p:txEl>
                                          </p:spTgt>
                                        </p:tgtEl>
                                        <p:attrNameLst>
                                          <p:attrName>ppt_x</p:attrName>
                                        </p:attrNameLst>
                                      </p:cBhvr>
                                      <p:tavLst>
                                        <p:tav tm="0">
                                          <p:val>
                                            <p:strVal val="1+#ppt_w/2"/>
                                          </p:val>
                                        </p:tav>
                                        <p:tav tm="100000">
                                          <p:val>
                                            <p:strVal val="#ppt_x"/>
                                          </p:val>
                                        </p:tav>
                                      </p:tavLst>
                                    </p:anim>
                                    <p:anim calcmode="lin" valueType="num">
                                      <p:cBhvr additive="base">
                                        <p:cTn id="37" dur="250" fill="hold"/>
                                        <p:tgtEl>
                                          <p:spTgt spid="102403">
                                            <p:txEl>
                                              <p:pRg st="5" end="5"/>
                                            </p:txEl>
                                          </p:spTgt>
                                        </p:tgtEl>
                                        <p:attrNameLst>
                                          <p:attrName>ppt_y</p:attrName>
                                        </p:attrNameLst>
                                      </p:cBhvr>
                                      <p:tavLst>
                                        <p:tav tm="0">
                                          <p:val>
                                            <p:strVal val="#ppt_y"/>
                                          </p:val>
                                        </p:tav>
                                        <p:tav tm="100000">
                                          <p:val>
                                            <p:strVal val="#ppt_y"/>
                                          </p:val>
                                        </p:tav>
                                      </p:tavLst>
                                    </p:anim>
                                  </p:childTnLst>
                                </p:cTn>
                              </p:par>
                            </p:childTnLst>
                          </p:cTn>
                        </p:par>
                        <p:par>
                          <p:cTn id="38" fill="hold">
                            <p:stCondLst>
                              <p:cond delay="1750"/>
                            </p:stCondLst>
                            <p:childTnLst>
                              <p:par>
                                <p:cTn id="39" presetID="2" presetClass="entr" presetSubtype="2" fill="hold" grpId="0" nodeType="afterEffect">
                                  <p:stCondLst>
                                    <p:cond delay="0"/>
                                  </p:stCondLst>
                                  <p:childTnLst>
                                    <p:set>
                                      <p:cBhvr>
                                        <p:cTn id="40" dur="1" fill="hold">
                                          <p:stCondLst>
                                            <p:cond delay="0"/>
                                          </p:stCondLst>
                                        </p:cTn>
                                        <p:tgtEl>
                                          <p:spTgt spid="102403">
                                            <p:txEl>
                                              <p:pRg st="6" end="6"/>
                                            </p:txEl>
                                          </p:spTgt>
                                        </p:tgtEl>
                                        <p:attrNameLst>
                                          <p:attrName>style.visibility</p:attrName>
                                        </p:attrNameLst>
                                      </p:cBhvr>
                                      <p:to>
                                        <p:strVal val="visible"/>
                                      </p:to>
                                    </p:set>
                                    <p:anim calcmode="lin" valueType="num">
                                      <p:cBhvr additive="base">
                                        <p:cTn id="41" dur="250" fill="hold"/>
                                        <p:tgtEl>
                                          <p:spTgt spid="102403">
                                            <p:txEl>
                                              <p:pRg st="6" end="6"/>
                                            </p:txEl>
                                          </p:spTgt>
                                        </p:tgtEl>
                                        <p:attrNameLst>
                                          <p:attrName>ppt_x</p:attrName>
                                        </p:attrNameLst>
                                      </p:cBhvr>
                                      <p:tavLst>
                                        <p:tav tm="0">
                                          <p:val>
                                            <p:strVal val="1+#ppt_w/2"/>
                                          </p:val>
                                        </p:tav>
                                        <p:tav tm="100000">
                                          <p:val>
                                            <p:strVal val="#ppt_x"/>
                                          </p:val>
                                        </p:tav>
                                      </p:tavLst>
                                    </p:anim>
                                    <p:anim calcmode="lin" valueType="num">
                                      <p:cBhvr additive="base">
                                        <p:cTn id="42" dur="250" fill="hold"/>
                                        <p:tgtEl>
                                          <p:spTgt spid="102403">
                                            <p:txEl>
                                              <p:pRg st="6" end="6"/>
                                            </p:txEl>
                                          </p:spTgt>
                                        </p:tgtEl>
                                        <p:attrNameLst>
                                          <p:attrName>ppt_y</p:attrName>
                                        </p:attrNameLst>
                                      </p:cBhvr>
                                      <p:tavLst>
                                        <p:tav tm="0">
                                          <p:val>
                                            <p:strVal val="#ppt_y"/>
                                          </p:val>
                                        </p:tav>
                                        <p:tav tm="100000">
                                          <p:val>
                                            <p:strVal val="#ppt_y"/>
                                          </p:val>
                                        </p:tav>
                                      </p:tavLst>
                                    </p:anim>
                                  </p:childTnLst>
                                </p:cTn>
                              </p:par>
                            </p:childTnLst>
                          </p:cTn>
                        </p:par>
                        <p:par>
                          <p:cTn id="43" fill="hold">
                            <p:stCondLst>
                              <p:cond delay="2000"/>
                            </p:stCondLst>
                            <p:childTnLst>
                              <p:par>
                                <p:cTn id="44" presetID="2" presetClass="entr" presetSubtype="2" fill="hold" grpId="0" nodeType="afterEffect">
                                  <p:stCondLst>
                                    <p:cond delay="0"/>
                                  </p:stCondLst>
                                  <p:childTnLst>
                                    <p:set>
                                      <p:cBhvr>
                                        <p:cTn id="45" dur="1" fill="hold">
                                          <p:stCondLst>
                                            <p:cond delay="0"/>
                                          </p:stCondLst>
                                        </p:cTn>
                                        <p:tgtEl>
                                          <p:spTgt spid="102403">
                                            <p:txEl>
                                              <p:pRg st="7" end="7"/>
                                            </p:txEl>
                                          </p:spTgt>
                                        </p:tgtEl>
                                        <p:attrNameLst>
                                          <p:attrName>style.visibility</p:attrName>
                                        </p:attrNameLst>
                                      </p:cBhvr>
                                      <p:to>
                                        <p:strVal val="visible"/>
                                      </p:to>
                                    </p:set>
                                    <p:anim calcmode="lin" valueType="num">
                                      <p:cBhvr additive="base">
                                        <p:cTn id="46" dur="250" fill="hold"/>
                                        <p:tgtEl>
                                          <p:spTgt spid="102403">
                                            <p:txEl>
                                              <p:pRg st="7" end="7"/>
                                            </p:txEl>
                                          </p:spTgt>
                                        </p:tgtEl>
                                        <p:attrNameLst>
                                          <p:attrName>ppt_x</p:attrName>
                                        </p:attrNameLst>
                                      </p:cBhvr>
                                      <p:tavLst>
                                        <p:tav tm="0">
                                          <p:val>
                                            <p:strVal val="1+#ppt_w/2"/>
                                          </p:val>
                                        </p:tav>
                                        <p:tav tm="100000">
                                          <p:val>
                                            <p:strVal val="#ppt_x"/>
                                          </p:val>
                                        </p:tav>
                                      </p:tavLst>
                                    </p:anim>
                                    <p:anim calcmode="lin" valueType="num">
                                      <p:cBhvr additive="base">
                                        <p:cTn id="47" dur="250" fill="hold"/>
                                        <p:tgtEl>
                                          <p:spTgt spid="102403">
                                            <p:txEl>
                                              <p:pRg st="7" end="7"/>
                                            </p:txEl>
                                          </p:spTgt>
                                        </p:tgtEl>
                                        <p:attrNameLst>
                                          <p:attrName>ppt_y</p:attrName>
                                        </p:attrNameLst>
                                      </p:cBhvr>
                                      <p:tavLst>
                                        <p:tav tm="0">
                                          <p:val>
                                            <p:strVal val="#ppt_y"/>
                                          </p:val>
                                        </p:tav>
                                        <p:tav tm="100000">
                                          <p:val>
                                            <p:strVal val="#ppt_y"/>
                                          </p:val>
                                        </p:tav>
                                      </p:tavLst>
                                    </p:anim>
                                  </p:childTnLst>
                                </p:cTn>
                              </p:par>
                            </p:childTnLst>
                          </p:cTn>
                        </p:par>
                        <p:par>
                          <p:cTn id="48" fill="hold">
                            <p:stCondLst>
                              <p:cond delay="2250"/>
                            </p:stCondLst>
                            <p:childTnLst>
                              <p:par>
                                <p:cTn id="49" presetID="2" presetClass="entr" presetSubtype="2" fill="hold" grpId="0" nodeType="afterEffect">
                                  <p:stCondLst>
                                    <p:cond delay="0"/>
                                  </p:stCondLst>
                                  <p:childTnLst>
                                    <p:set>
                                      <p:cBhvr>
                                        <p:cTn id="50" dur="1" fill="hold">
                                          <p:stCondLst>
                                            <p:cond delay="0"/>
                                          </p:stCondLst>
                                        </p:cTn>
                                        <p:tgtEl>
                                          <p:spTgt spid="102403">
                                            <p:txEl>
                                              <p:pRg st="8" end="8"/>
                                            </p:txEl>
                                          </p:spTgt>
                                        </p:tgtEl>
                                        <p:attrNameLst>
                                          <p:attrName>style.visibility</p:attrName>
                                        </p:attrNameLst>
                                      </p:cBhvr>
                                      <p:to>
                                        <p:strVal val="visible"/>
                                      </p:to>
                                    </p:set>
                                    <p:anim calcmode="lin" valueType="num">
                                      <p:cBhvr additive="base">
                                        <p:cTn id="51" dur="250" fill="hold"/>
                                        <p:tgtEl>
                                          <p:spTgt spid="102403">
                                            <p:txEl>
                                              <p:pRg st="8" end="8"/>
                                            </p:txEl>
                                          </p:spTgt>
                                        </p:tgtEl>
                                        <p:attrNameLst>
                                          <p:attrName>ppt_x</p:attrName>
                                        </p:attrNameLst>
                                      </p:cBhvr>
                                      <p:tavLst>
                                        <p:tav tm="0">
                                          <p:val>
                                            <p:strVal val="1+#ppt_w/2"/>
                                          </p:val>
                                        </p:tav>
                                        <p:tav tm="100000">
                                          <p:val>
                                            <p:strVal val="#ppt_x"/>
                                          </p:val>
                                        </p:tav>
                                      </p:tavLst>
                                    </p:anim>
                                    <p:anim calcmode="lin" valueType="num">
                                      <p:cBhvr additive="base">
                                        <p:cTn id="52" dur="250" fill="hold"/>
                                        <p:tgtEl>
                                          <p:spTgt spid="102403">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Location</a:t>
            </a:r>
          </a:p>
        </p:txBody>
      </p:sp>
      <p:sp>
        <p:nvSpPr>
          <p:cNvPr id="3" name="Content Placeholder 2"/>
          <p:cNvSpPr>
            <a:spLocks noGrp="1"/>
          </p:cNvSpPr>
          <p:nvPr>
            <p:ph idx="1"/>
          </p:nvPr>
        </p:nvSpPr>
        <p:spPr/>
        <p:txBody>
          <a:bodyPr/>
          <a:lstStyle/>
          <a:p>
            <a:r>
              <a:rPr lang="en-US" dirty="0"/>
              <a:t>Office setting</a:t>
            </a:r>
          </a:p>
          <a:p>
            <a:pPr lvl="1"/>
            <a:r>
              <a:rPr lang="en-US" dirty="0"/>
              <a:t>In separate chair in room</a:t>
            </a:r>
          </a:p>
          <a:p>
            <a:pPr lvl="1"/>
            <a:r>
              <a:rPr lang="en-US" dirty="0"/>
              <a:t>In own wheel chair or other mobility device</a:t>
            </a:r>
          </a:p>
          <a:p>
            <a:pPr lvl="1"/>
            <a:r>
              <a:rPr lang="en-US" dirty="0"/>
              <a:t>On floor</a:t>
            </a:r>
          </a:p>
          <a:p>
            <a:pPr lvl="1"/>
            <a:r>
              <a:rPr lang="en-US" dirty="0"/>
              <a:t>Standing up</a:t>
            </a:r>
          </a:p>
          <a:p>
            <a:pPr lvl="1"/>
            <a:r>
              <a:rPr lang="en-US" dirty="0"/>
              <a:t>Sitting Down</a:t>
            </a:r>
          </a:p>
          <a:p>
            <a:pPr lvl="1"/>
            <a:r>
              <a:rPr lang="en-US" dirty="0"/>
              <a:t>In hallway</a:t>
            </a:r>
          </a:p>
          <a:p>
            <a:pPr lvl="1"/>
            <a:r>
              <a:rPr lang="en-US" dirty="0"/>
              <a:t>In waiting room</a:t>
            </a:r>
          </a:p>
          <a:p>
            <a:pPr lvl="1"/>
            <a:r>
              <a:rPr lang="en-US" dirty="0"/>
              <a:t>In treatment room</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8200" y="3200400"/>
            <a:ext cx="3581400" cy="3287079"/>
          </a:xfrm>
          <a:prstGeom prst="rect">
            <a:avLst/>
          </a:prstGeom>
        </p:spPr>
      </p:pic>
    </p:spTree>
    <p:extLst>
      <p:ext uri="{BB962C8B-B14F-4D97-AF65-F5344CB8AC3E}">
        <p14:creationId xmlns:p14="http://schemas.microsoft.com/office/powerpoint/2010/main" val="3032179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5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25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2"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25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3" dur="25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2"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25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8" dur="25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19" fill="hold">
                            <p:stCondLst>
                              <p:cond delay="750"/>
                            </p:stCondLst>
                            <p:childTnLst>
                              <p:par>
                                <p:cTn id="20" presetID="2" presetClass="entr" presetSubtype="2"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25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3" dur="250" fill="hold"/>
                                        <p:tgtEl>
                                          <p:spTgt spid="3">
                                            <p:txEl>
                                              <p:pRg st="3" end="3"/>
                                            </p:txEl>
                                          </p:spTgt>
                                        </p:tgtEl>
                                        <p:attrNameLst>
                                          <p:attrName>ppt_y</p:attrName>
                                        </p:attrNameLst>
                                      </p:cBhvr>
                                      <p:tavLst>
                                        <p:tav tm="0">
                                          <p:val>
                                            <p:strVal val="#ppt_y"/>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250" fill="hold"/>
                                        <p:tgtEl>
                                          <p:spTgt spid="4"/>
                                        </p:tgtEl>
                                        <p:attrNameLst>
                                          <p:attrName>ppt_x</p:attrName>
                                        </p:attrNameLst>
                                      </p:cBhvr>
                                      <p:tavLst>
                                        <p:tav tm="0">
                                          <p:val>
                                            <p:strVal val="#ppt_x"/>
                                          </p:val>
                                        </p:tav>
                                        <p:tav tm="100000">
                                          <p:val>
                                            <p:strVal val="#ppt_x"/>
                                          </p:val>
                                        </p:tav>
                                      </p:tavLst>
                                    </p:anim>
                                    <p:anim calcmode="lin" valueType="num">
                                      <p:cBhvr additive="base">
                                        <p:cTn id="27" dur="250" fill="hold"/>
                                        <p:tgtEl>
                                          <p:spTgt spid="4"/>
                                        </p:tgtEl>
                                        <p:attrNameLst>
                                          <p:attrName>ppt_y</p:attrName>
                                        </p:attrNameLst>
                                      </p:cBhvr>
                                      <p:tavLst>
                                        <p:tav tm="0">
                                          <p:val>
                                            <p:strVal val="1+#ppt_h/2"/>
                                          </p:val>
                                        </p:tav>
                                        <p:tav tm="100000">
                                          <p:val>
                                            <p:strVal val="#ppt_y"/>
                                          </p:val>
                                        </p:tav>
                                      </p:tavLst>
                                    </p:anim>
                                  </p:childTnLst>
                                </p:cTn>
                              </p:par>
                            </p:childTnLst>
                          </p:cTn>
                        </p:par>
                        <p:par>
                          <p:cTn id="28" fill="hold">
                            <p:stCondLst>
                              <p:cond delay="1000"/>
                            </p:stCondLst>
                            <p:childTnLst>
                              <p:par>
                                <p:cTn id="29" presetID="2" presetClass="entr" presetSubtype="2"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25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32" dur="25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par>
                          <p:cTn id="33" fill="hold">
                            <p:stCondLst>
                              <p:cond delay="1250"/>
                            </p:stCondLst>
                            <p:childTnLst>
                              <p:par>
                                <p:cTn id="34" presetID="2" presetClass="entr" presetSubtype="2" fill="hold" grpId="0" nodeType="after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 calcmode="lin" valueType="num">
                                      <p:cBhvr additive="base">
                                        <p:cTn id="36" dur="25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37" dur="25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par>
                          <p:cTn id="38" fill="hold">
                            <p:stCondLst>
                              <p:cond delay="1500"/>
                            </p:stCondLst>
                            <p:childTnLst>
                              <p:par>
                                <p:cTn id="39" presetID="2" presetClass="entr" presetSubtype="2" fill="hold" grpId="0" nodeType="after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 calcmode="lin" valueType="num">
                                      <p:cBhvr additive="base">
                                        <p:cTn id="41" dur="25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42" dur="25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par>
                          <p:cTn id="43" fill="hold">
                            <p:stCondLst>
                              <p:cond delay="1750"/>
                            </p:stCondLst>
                            <p:childTnLst>
                              <p:par>
                                <p:cTn id="44" presetID="2" presetClass="entr" presetSubtype="2" fill="hold" grpId="0" nodeType="after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 calcmode="lin" valueType="num">
                                      <p:cBhvr additive="base">
                                        <p:cTn id="46" dur="250" fill="hold"/>
                                        <p:tgtEl>
                                          <p:spTgt spid="3">
                                            <p:txEl>
                                              <p:pRg st="7" end="7"/>
                                            </p:txEl>
                                          </p:spTgt>
                                        </p:tgtEl>
                                        <p:attrNameLst>
                                          <p:attrName>ppt_x</p:attrName>
                                        </p:attrNameLst>
                                      </p:cBhvr>
                                      <p:tavLst>
                                        <p:tav tm="0">
                                          <p:val>
                                            <p:strVal val="1+#ppt_w/2"/>
                                          </p:val>
                                        </p:tav>
                                        <p:tav tm="100000">
                                          <p:val>
                                            <p:strVal val="#ppt_x"/>
                                          </p:val>
                                        </p:tav>
                                      </p:tavLst>
                                    </p:anim>
                                    <p:anim calcmode="lin" valueType="num">
                                      <p:cBhvr additive="base">
                                        <p:cTn id="47" dur="25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par>
                          <p:cTn id="48" fill="hold">
                            <p:stCondLst>
                              <p:cond delay="2000"/>
                            </p:stCondLst>
                            <p:childTnLst>
                              <p:par>
                                <p:cTn id="49" presetID="2" presetClass="entr" presetSubtype="2" fill="hold" grpId="0" nodeType="after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anim calcmode="lin" valueType="num">
                                      <p:cBhvr additive="base">
                                        <p:cTn id="51" dur="250" fill="hold"/>
                                        <p:tgtEl>
                                          <p:spTgt spid="3">
                                            <p:txEl>
                                              <p:pRg st="8" end="8"/>
                                            </p:txEl>
                                          </p:spTgt>
                                        </p:tgtEl>
                                        <p:attrNameLst>
                                          <p:attrName>ppt_x</p:attrName>
                                        </p:attrNameLst>
                                      </p:cBhvr>
                                      <p:tavLst>
                                        <p:tav tm="0">
                                          <p:val>
                                            <p:strVal val="1+#ppt_w/2"/>
                                          </p:val>
                                        </p:tav>
                                        <p:tav tm="100000">
                                          <p:val>
                                            <p:strVal val="#ppt_x"/>
                                          </p:val>
                                        </p:tav>
                                      </p:tavLst>
                                    </p:anim>
                                    <p:anim calcmode="lin" valueType="num">
                                      <p:cBhvr additive="base">
                                        <p:cTn id="52" dur="25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pPr algn="ctr"/>
            <a:r>
              <a:rPr lang="en-US" dirty="0">
                <a:solidFill>
                  <a:srgbClr val="B13F9A"/>
                </a:solidFill>
              </a:rPr>
              <a:t>Behavior Management Techniques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29718" y="1453882"/>
            <a:ext cx="3048000" cy="2032000"/>
          </a:xfr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458" y="4134047"/>
            <a:ext cx="3396281" cy="2184822"/>
          </a:xfrm>
          <a:prstGeom prst="rect">
            <a:avLst/>
          </a:prstGeom>
        </p:spPr>
      </p:pic>
      <p:sp>
        <p:nvSpPr>
          <p:cNvPr id="9" name="TextBox 8"/>
          <p:cNvSpPr txBox="1"/>
          <p:nvPr/>
        </p:nvSpPr>
        <p:spPr>
          <a:xfrm>
            <a:off x="452284" y="3603245"/>
            <a:ext cx="3048000" cy="307777"/>
          </a:xfrm>
          <a:prstGeom prst="rect">
            <a:avLst/>
          </a:prstGeom>
          <a:noFill/>
        </p:spPr>
        <p:txBody>
          <a:bodyPr wrap="square" rtlCol="0">
            <a:spAutoFit/>
          </a:bodyPr>
          <a:lstStyle/>
          <a:p>
            <a:pPr algn="ctr"/>
            <a:r>
              <a:rPr lang="en-US" sz="1400" b="1" dirty="0"/>
              <a:t>Scaling no problem at sink</a:t>
            </a:r>
          </a:p>
        </p:txBody>
      </p:sp>
      <p:sp>
        <p:nvSpPr>
          <p:cNvPr id="11" name="TextBox 10"/>
          <p:cNvSpPr txBox="1"/>
          <p:nvPr/>
        </p:nvSpPr>
        <p:spPr>
          <a:xfrm>
            <a:off x="5131588" y="3712734"/>
            <a:ext cx="3048000" cy="307777"/>
          </a:xfrm>
          <a:prstGeom prst="rect">
            <a:avLst/>
          </a:prstGeom>
          <a:noFill/>
        </p:spPr>
        <p:txBody>
          <a:bodyPr wrap="square" rtlCol="0">
            <a:spAutoFit/>
          </a:bodyPr>
          <a:lstStyle/>
          <a:p>
            <a:pPr algn="ctr"/>
            <a:r>
              <a:rPr lang="en-US" sz="1400" b="1" dirty="0"/>
              <a:t>Polishing in mouth for five count </a:t>
            </a:r>
          </a:p>
        </p:txBody>
      </p:sp>
      <p:sp>
        <p:nvSpPr>
          <p:cNvPr id="12" name="TextBox 11"/>
          <p:cNvSpPr txBox="1"/>
          <p:nvPr/>
        </p:nvSpPr>
        <p:spPr>
          <a:xfrm>
            <a:off x="457200" y="6318869"/>
            <a:ext cx="3120518" cy="307777"/>
          </a:xfrm>
          <a:prstGeom prst="rect">
            <a:avLst/>
          </a:prstGeom>
          <a:noFill/>
        </p:spPr>
        <p:txBody>
          <a:bodyPr wrap="square" rtlCol="0">
            <a:spAutoFit/>
          </a:bodyPr>
          <a:lstStyle/>
          <a:p>
            <a:pPr algn="ctr"/>
            <a:r>
              <a:rPr lang="en-US" sz="1400" b="1" dirty="0"/>
              <a:t>Break time to spit into sink</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0600" y="4028386"/>
            <a:ext cx="4114800" cy="2744398"/>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53000" y="1434410"/>
            <a:ext cx="3405176" cy="2270449"/>
          </a:xfrm>
          <a:prstGeom prst="rect">
            <a:avLst/>
          </a:prstGeom>
        </p:spPr>
      </p:pic>
    </p:spTree>
    <p:extLst>
      <p:ext uri="{BB962C8B-B14F-4D97-AF65-F5344CB8AC3E}">
        <p14:creationId xmlns:p14="http://schemas.microsoft.com/office/powerpoint/2010/main" val="20157351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250" fill="hold"/>
                                        <p:tgtEl>
                                          <p:spTgt spid="4"/>
                                        </p:tgtEl>
                                        <p:attrNameLst>
                                          <p:attrName>ppt_x</p:attrName>
                                        </p:attrNameLst>
                                      </p:cBhvr>
                                      <p:tavLst>
                                        <p:tav tm="0">
                                          <p:val>
                                            <p:strVal val="#ppt_x"/>
                                          </p:val>
                                        </p:tav>
                                        <p:tav tm="100000">
                                          <p:val>
                                            <p:strVal val="#ppt_x"/>
                                          </p:val>
                                        </p:tav>
                                      </p:tavLst>
                                    </p:anim>
                                    <p:anim calcmode="lin" valueType="num">
                                      <p:cBhvr additive="base">
                                        <p:cTn id="13" dur="25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250" fill="hold"/>
                                        <p:tgtEl>
                                          <p:spTgt spid="9"/>
                                        </p:tgtEl>
                                        <p:attrNameLst>
                                          <p:attrName>ppt_x</p:attrName>
                                        </p:attrNameLst>
                                      </p:cBhvr>
                                      <p:tavLst>
                                        <p:tav tm="0">
                                          <p:val>
                                            <p:strVal val="#ppt_x"/>
                                          </p:val>
                                        </p:tav>
                                        <p:tav tm="100000">
                                          <p:val>
                                            <p:strVal val="#ppt_x"/>
                                          </p:val>
                                        </p:tav>
                                      </p:tavLst>
                                    </p:anim>
                                    <p:anim calcmode="lin" valueType="num">
                                      <p:cBhvr additive="base">
                                        <p:cTn id="17" dur="25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250" fill="hold"/>
                                        <p:tgtEl>
                                          <p:spTgt spid="11"/>
                                        </p:tgtEl>
                                        <p:attrNameLst>
                                          <p:attrName>ppt_x</p:attrName>
                                        </p:attrNameLst>
                                      </p:cBhvr>
                                      <p:tavLst>
                                        <p:tav tm="0">
                                          <p:val>
                                            <p:strVal val="#ppt_x"/>
                                          </p:val>
                                        </p:tav>
                                        <p:tav tm="100000">
                                          <p:val>
                                            <p:strVal val="#ppt_x"/>
                                          </p:val>
                                        </p:tav>
                                      </p:tavLst>
                                    </p:anim>
                                    <p:anim calcmode="lin" valueType="num">
                                      <p:cBhvr additive="base">
                                        <p:cTn id="26" dur="250" fill="hold"/>
                                        <p:tgtEl>
                                          <p:spTgt spid="11"/>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2" presetClass="entr" presetSubtype="4"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250" fill="hold"/>
                                        <p:tgtEl>
                                          <p:spTgt spid="6"/>
                                        </p:tgtEl>
                                        <p:attrNameLst>
                                          <p:attrName>ppt_x</p:attrName>
                                        </p:attrNameLst>
                                      </p:cBhvr>
                                      <p:tavLst>
                                        <p:tav tm="0">
                                          <p:val>
                                            <p:strVal val="#ppt_x"/>
                                          </p:val>
                                        </p:tav>
                                        <p:tav tm="100000">
                                          <p:val>
                                            <p:strVal val="#ppt_x"/>
                                          </p:val>
                                        </p:tav>
                                      </p:tavLst>
                                    </p:anim>
                                    <p:anim calcmode="lin" valueType="num">
                                      <p:cBhvr additive="base">
                                        <p:cTn id="31" dur="250" fill="hold"/>
                                        <p:tgtEl>
                                          <p:spTgt spid="6"/>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250" fill="hold"/>
                                        <p:tgtEl>
                                          <p:spTgt spid="12"/>
                                        </p:tgtEl>
                                        <p:attrNameLst>
                                          <p:attrName>ppt_x</p:attrName>
                                        </p:attrNameLst>
                                      </p:cBhvr>
                                      <p:tavLst>
                                        <p:tav tm="0">
                                          <p:val>
                                            <p:strVal val="#ppt_x"/>
                                          </p:val>
                                        </p:tav>
                                        <p:tav tm="100000">
                                          <p:val>
                                            <p:strVal val="#ppt_x"/>
                                          </p:val>
                                        </p:tav>
                                      </p:tavLst>
                                    </p:anim>
                                    <p:anim calcmode="lin" valueType="num">
                                      <p:cBhvr additive="base">
                                        <p:cTn id="35" dur="25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Behavior Management Techniques</a:t>
            </a:r>
          </a:p>
        </p:txBody>
      </p:sp>
      <p:sp>
        <p:nvSpPr>
          <p:cNvPr id="3" name="Content Placeholder 2"/>
          <p:cNvSpPr>
            <a:spLocks noGrp="1"/>
          </p:cNvSpPr>
          <p:nvPr>
            <p:ph idx="1"/>
          </p:nvPr>
        </p:nvSpPr>
        <p:spPr>
          <a:xfrm>
            <a:off x="457200" y="1623695"/>
            <a:ext cx="8229600" cy="1500505"/>
          </a:xfrm>
        </p:spPr>
        <p:txBody>
          <a:bodyPr/>
          <a:lstStyle/>
          <a:p>
            <a:r>
              <a:rPr lang="en-US" b="1" dirty="0"/>
              <a:t>Medical Immobilization and/or Protective Stabilization: </a:t>
            </a:r>
            <a:r>
              <a:rPr lang="en-US" dirty="0"/>
              <a:t>Manual, physical, or pharmacologic limitation of unfavorable actions  </a:t>
            </a:r>
          </a:p>
          <a:p>
            <a:endParaRPr lang="en-US" dirty="0"/>
          </a:p>
        </p:txBody>
      </p:sp>
      <p:sp>
        <p:nvSpPr>
          <p:cNvPr id="5" name="TextBox 4"/>
          <p:cNvSpPr txBox="1"/>
          <p:nvPr/>
        </p:nvSpPr>
        <p:spPr>
          <a:xfrm>
            <a:off x="442452" y="6248400"/>
            <a:ext cx="5715000" cy="400110"/>
          </a:xfrm>
          <a:prstGeom prst="rect">
            <a:avLst/>
          </a:prstGeom>
          <a:noFill/>
        </p:spPr>
        <p:txBody>
          <a:bodyPr wrap="square" rtlCol="0">
            <a:spAutoFit/>
          </a:bodyPr>
          <a:lstStyle/>
          <a:p>
            <a:pPr lvl="0"/>
            <a:r>
              <a:rPr lang="en-US" sz="1000" dirty="0"/>
              <a:t> Definitions provided by Glossary of Psychological Terms from American Psychological Association http://www.apa.org/research/action/glossary.aspx?tab=18</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3200400"/>
            <a:ext cx="3657600" cy="24384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0" y="3175952"/>
            <a:ext cx="3657600" cy="2487295"/>
          </a:xfrm>
          <a:prstGeom prst="rect">
            <a:avLst/>
          </a:prstGeom>
        </p:spPr>
      </p:pic>
    </p:spTree>
    <p:extLst>
      <p:ext uri="{BB962C8B-B14F-4D97-AF65-F5344CB8AC3E}">
        <p14:creationId xmlns:p14="http://schemas.microsoft.com/office/powerpoint/2010/main" val="5808636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5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25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250" fill="hold"/>
                                        <p:tgtEl>
                                          <p:spTgt spid="5"/>
                                        </p:tgtEl>
                                        <p:attrNameLst>
                                          <p:attrName>ppt_x</p:attrName>
                                        </p:attrNameLst>
                                      </p:cBhvr>
                                      <p:tavLst>
                                        <p:tav tm="0">
                                          <p:val>
                                            <p:strVal val="#ppt_x"/>
                                          </p:val>
                                        </p:tav>
                                        <p:tav tm="100000">
                                          <p:val>
                                            <p:strVal val="#ppt_x"/>
                                          </p:val>
                                        </p:tav>
                                      </p:tavLst>
                                    </p:anim>
                                    <p:anim calcmode="lin" valueType="num">
                                      <p:cBhvr additive="base">
                                        <p:cTn id="12" dur="250" fill="hold"/>
                                        <p:tgtEl>
                                          <p:spTgt spid="5"/>
                                        </p:tgtEl>
                                        <p:attrNameLst>
                                          <p:attrName>ppt_y</p:attrName>
                                        </p:attrNameLst>
                                      </p:cBhvr>
                                      <p:tavLst>
                                        <p:tav tm="0">
                                          <p:val>
                                            <p:strVal val="1+#ppt_h/2"/>
                                          </p:val>
                                        </p:tav>
                                        <p:tav tm="100000">
                                          <p:val>
                                            <p:strVal val="#ppt_y"/>
                                          </p:val>
                                        </p:tav>
                                      </p:tavLst>
                                    </p:anim>
                                  </p:childTnLst>
                                </p:cTn>
                              </p:par>
                            </p:childTnLst>
                          </p:cTn>
                        </p:par>
                        <p:par>
                          <p:cTn id="13" fill="hold">
                            <p:stCondLst>
                              <p:cond delay="250"/>
                            </p:stCondLst>
                            <p:childTnLst>
                              <p:par>
                                <p:cTn id="14" presetID="2" presetClass="entr" presetSubtype="4"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250" fill="hold"/>
                                        <p:tgtEl>
                                          <p:spTgt spid="6"/>
                                        </p:tgtEl>
                                        <p:attrNameLst>
                                          <p:attrName>ppt_x</p:attrName>
                                        </p:attrNameLst>
                                      </p:cBhvr>
                                      <p:tavLst>
                                        <p:tav tm="0">
                                          <p:val>
                                            <p:strVal val="#ppt_x"/>
                                          </p:val>
                                        </p:tav>
                                        <p:tav tm="100000">
                                          <p:val>
                                            <p:strVal val="#ppt_x"/>
                                          </p:val>
                                        </p:tav>
                                      </p:tavLst>
                                    </p:anim>
                                    <p:anim calcmode="lin" valueType="num">
                                      <p:cBhvr additive="base">
                                        <p:cTn id="17" dur="250" fill="hold"/>
                                        <p:tgtEl>
                                          <p:spTgt spid="6"/>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250" fill="hold"/>
                                        <p:tgtEl>
                                          <p:spTgt spid="7"/>
                                        </p:tgtEl>
                                        <p:attrNameLst>
                                          <p:attrName>ppt_x</p:attrName>
                                        </p:attrNameLst>
                                      </p:cBhvr>
                                      <p:tavLst>
                                        <p:tav tm="0">
                                          <p:val>
                                            <p:strVal val="#ppt_x"/>
                                          </p:val>
                                        </p:tav>
                                        <p:tav tm="100000">
                                          <p:val>
                                            <p:strVal val="#ppt_x"/>
                                          </p:val>
                                        </p:tav>
                                      </p:tavLst>
                                    </p:anim>
                                    <p:anim calcmode="lin" valueType="num">
                                      <p:cBhvr additive="base">
                                        <p:cTn id="21" dur="25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371600"/>
          </a:xfrm>
        </p:spPr>
        <p:txBody>
          <a:bodyPr/>
          <a:lstStyle/>
          <a:p>
            <a:r>
              <a:rPr lang="en-US" dirty="0"/>
              <a:t>Behavior Management Techniques</a:t>
            </a:r>
          </a:p>
        </p:txBody>
      </p:sp>
      <p:sp>
        <p:nvSpPr>
          <p:cNvPr id="3" name="Content Placeholder 2"/>
          <p:cNvSpPr>
            <a:spLocks noGrp="1"/>
          </p:cNvSpPr>
          <p:nvPr>
            <p:ph idx="1"/>
          </p:nvPr>
        </p:nvSpPr>
        <p:spPr/>
        <p:txBody>
          <a:bodyPr/>
          <a:lstStyle/>
          <a:p>
            <a:r>
              <a:rPr lang="en-US" b="1" dirty="0"/>
              <a:t>Limiting movements</a:t>
            </a:r>
            <a:r>
              <a:rPr lang="en-US" dirty="0"/>
              <a:t> that prevent interfere with care</a:t>
            </a:r>
          </a:p>
          <a:p>
            <a:r>
              <a:rPr lang="en-US" b="1" dirty="0"/>
              <a:t>Gentle holds of short duration </a:t>
            </a:r>
            <a:r>
              <a:rPr lang="en-US" dirty="0"/>
              <a:t>to overcome physical and behavioral obstacles can become part of the plan</a:t>
            </a:r>
          </a:p>
          <a:p>
            <a:r>
              <a:rPr lang="en-US" dirty="0"/>
              <a:t>Certain </a:t>
            </a:r>
            <a:r>
              <a:rPr lang="en-US" b="1" dirty="0"/>
              <a:t>immobilization devices </a:t>
            </a:r>
            <a:r>
              <a:rPr lang="en-US" dirty="0"/>
              <a:t>can be prescribed by the dental professional and ordered for use at home and in professional settings with proper training</a:t>
            </a:r>
          </a:p>
          <a:p>
            <a:r>
              <a:rPr lang="en-US" b="1" dirty="0"/>
              <a:t>Informed consent </a:t>
            </a:r>
            <a:r>
              <a:rPr lang="en-US" dirty="0"/>
              <a:t>must be obtained from the legal guardian for any techniques before they are utilized except in the case of an emergency </a:t>
            </a:r>
          </a:p>
          <a:p>
            <a:endParaRPr lang="en-US" dirty="0"/>
          </a:p>
          <a:p>
            <a:endParaRPr lang="en-US" dirty="0"/>
          </a:p>
        </p:txBody>
      </p:sp>
    </p:spTree>
    <p:extLst>
      <p:ext uri="{BB962C8B-B14F-4D97-AF65-F5344CB8AC3E}">
        <p14:creationId xmlns:p14="http://schemas.microsoft.com/office/powerpoint/2010/main" val="16216711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5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25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2"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25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3" dur="25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2"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25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8" dur="25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19" fill="hold">
                            <p:stCondLst>
                              <p:cond delay="750"/>
                            </p:stCondLst>
                            <p:childTnLst>
                              <p:par>
                                <p:cTn id="20" presetID="2" presetClass="entr" presetSubtype="2"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25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3" dur="25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787" y="468404"/>
            <a:ext cx="8229600" cy="1143000"/>
          </a:xfrm>
        </p:spPr>
        <p:txBody>
          <a:bodyPr>
            <a:normAutofit/>
          </a:bodyPr>
          <a:lstStyle/>
          <a:p>
            <a:pPr algn="ctr"/>
            <a:r>
              <a:rPr lang="en-US" sz="3600" dirty="0"/>
              <a:t>Medical Immobilization and Protective Stabilization Plans MIPS</a:t>
            </a:r>
          </a:p>
        </p:txBody>
      </p:sp>
      <p:sp>
        <p:nvSpPr>
          <p:cNvPr id="3" name="Content Placeholder 2"/>
          <p:cNvSpPr>
            <a:spLocks noGrp="1"/>
          </p:cNvSpPr>
          <p:nvPr>
            <p:ph idx="1"/>
          </p:nvPr>
        </p:nvSpPr>
        <p:spPr>
          <a:xfrm>
            <a:off x="422787" y="1752600"/>
            <a:ext cx="8229600" cy="5234305"/>
          </a:xfrm>
        </p:spPr>
        <p:txBody>
          <a:bodyPr>
            <a:normAutofit/>
          </a:bodyPr>
          <a:lstStyle/>
          <a:p>
            <a:r>
              <a:rPr lang="en-US" dirty="0"/>
              <a:t>Plan must start with least restrictive intervention techniques, advancing to more restrictive interventions only when documentation shows previous efforts have failed safe completion of the task.</a:t>
            </a:r>
          </a:p>
          <a:p>
            <a:r>
              <a:rPr lang="en-US" dirty="0"/>
              <a:t>Time limitations are specified by federal and state law. Record duration time and number of breaks if given.  </a:t>
            </a:r>
          </a:p>
          <a:p>
            <a:pPr lvl="1"/>
            <a:r>
              <a:rPr lang="en-US" dirty="0">
                <a:latin typeface="+mj-lt"/>
              </a:rPr>
              <a:t>Helpful to describe type of stabilization for future appointments. </a:t>
            </a:r>
          </a:p>
          <a:p>
            <a:pPr lvl="1"/>
            <a:r>
              <a:rPr lang="en-US" dirty="0">
                <a:latin typeface="+mj-lt"/>
              </a:rPr>
              <a:t>Pictures are the best way to remember what worked! </a:t>
            </a:r>
          </a:p>
        </p:txBody>
      </p:sp>
    </p:spTree>
    <p:extLst>
      <p:ext uri="{BB962C8B-B14F-4D97-AF65-F5344CB8AC3E}">
        <p14:creationId xmlns:p14="http://schemas.microsoft.com/office/powerpoint/2010/main" val="15705062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5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25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2"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25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3" dur="25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2"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25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8" dur="25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19" fill="hold">
                            <p:stCondLst>
                              <p:cond delay="750"/>
                            </p:stCondLst>
                            <p:childTnLst>
                              <p:par>
                                <p:cTn id="20" presetID="2" presetClass="entr" presetSubtype="2"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25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3" dur="25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algn="ctr"/>
            <a:r>
              <a:rPr lang="en-US" dirty="0"/>
              <a:t>Restraint vs. Help</a:t>
            </a:r>
          </a:p>
        </p:txBody>
      </p:sp>
      <p:sp>
        <p:nvSpPr>
          <p:cNvPr id="101379" name="Rectangle 3"/>
          <p:cNvSpPr>
            <a:spLocks noGrp="1" noChangeArrowheads="1"/>
          </p:cNvSpPr>
          <p:nvPr>
            <p:ph idx="1"/>
          </p:nvPr>
        </p:nvSpPr>
        <p:spPr>
          <a:xfrm>
            <a:off x="457200" y="1600200"/>
            <a:ext cx="8229600" cy="5029200"/>
          </a:xfrm>
        </p:spPr>
        <p:txBody>
          <a:bodyPr>
            <a:normAutofit fontScale="85000" lnSpcReduction="10000"/>
          </a:bodyPr>
          <a:lstStyle/>
          <a:p>
            <a:r>
              <a:rPr lang="en-US" dirty="0"/>
              <a:t>It is important that the individual view the oral hygiene process as helpful.</a:t>
            </a:r>
          </a:p>
          <a:p>
            <a:r>
              <a:rPr lang="en-US" dirty="0"/>
              <a:t>Local, state and federal, laws and guidelines, must be followed. Informed consent from legal guardian may be required.</a:t>
            </a:r>
          </a:p>
          <a:p>
            <a:r>
              <a:rPr lang="en-US" dirty="0"/>
              <a:t>Stabilization of short duration for the safety of the care giver and the patient may be necessary to accomplish oral care.  </a:t>
            </a:r>
          </a:p>
          <a:p>
            <a:r>
              <a:rPr lang="en-US" dirty="0"/>
              <a:t>The techniques can be utilized as part of the person’s oral hygiene plan and written as a modification to a patient’s plan of care (usually only applicable institutional type settings). </a:t>
            </a:r>
            <a:r>
              <a:rPr lang="en-US" sz="2100" dirty="0"/>
              <a:t>Public Health Code of Federal Regulations #</a:t>
            </a:r>
            <a:r>
              <a:rPr lang="en-US" sz="2100" u="sng" dirty="0"/>
              <a:t>42 Part 482 to End, Revised October 1, 2010</a:t>
            </a:r>
            <a:endParaRPr lang="en-US" sz="2100" dirty="0"/>
          </a:p>
          <a:p>
            <a:r>
              <a:rPr lang="en-US" dirty="0"/>
              <a:t>Any of these techniques must be viewed as safety measures and NEVER as punishment. </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01379">
                                            <p:txEl>
                                              <p:pRg st="0" end="0"/>
                                            </p:txEl>
                                          </p:spTgt>
                                        </p:tgtEl>
                                        <p:attrNameLst>
                                          <p:attrName>style.visibility</p:attrName>
                                        </p:attrNameLst>
                                      </p:cBhvr>
                                      <p:to>
                                        <p:strVal val="visible"/>
                                      </p:to>
                                    </p:set>
                                    <p:anim calcmode="lin" valueType="num">
                                      <p:cBhvr additive="base">
                                        <p:cTn id="7" dur="250" fill="hold"/>
                                        <p:tgtEl>
                                          <p:spTgt spid="101379">
                                            <p:txEl>
                                              <p:pRg st="0" end="0"/>
                                            </p:txEl>
                                          </p:spTgt>
                                        </p:tgtEl>
                                        <p:attrNameLst>
                                          <p:attrName>ppt_x</p:attrName>
                                        </p:attrNameLst>
                                      </p:cBhvr>
                                      <p:tavLst>
                                        <p:tav tm="0">
                                          <p:val>
                                            <p:strVal val="1+#ppt_w/2"/>
                                          </p:val>
                                        </p:tav>
                                        <p:tav tm="100000">
                                          <p:val>
                                            <p:strVal val="#ppt_x"/>
                                          </p:val>
                                        </p:tav>
                                      </p:tavLst>
                                    </p:anim>
                                    <p:anim calcmode="lin" valueType="num">
                                      <p:cBhvr additive="base">
                                        <p:cTn id="8" dur="250" fill="hold"/>
                                        <p:tgtEl>
                                          <p:spTgt spid="101379">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2" fill="hold" grpId="0" nodeType="afterEffect">
                                  <p:stCondLst>
                                    <p:cond delay="0"/>
                                  </p:stCondLst>
                                  <p:childTnLst>
                                    <p:set>
                                      <p:cBhvr>
                                        <p:cTn id="11" dur="1" fill="hold">
                                          <p:stCondLst>
                                            <p:cond delay="0"/>
                                          </p:stCondLst>
                                        </p:cTn>
                                        <p:tgtEl>
                                          <p:spTgt spid="101379">
                                            <p:txEl>
                                              <p:pRg st="1" end="1"/>
                                            </p:txEl>
                                          </p:spTgt>
                                        </p:tgtEl>
                                        <p:attrNameLst>
                                          <p:attrName>style.visibility</p:attrName>
                                        </p:attrNameLst>
                                      </p:cBhvr>
                                      <p:to>
                                        <p:strVal val="visible"/>
                                      </p:to>
                                    </p:set>
                                    <p:anim calcmode="lin" valueType="num">
                                      <p:cBhvr additive="base">
                                        <p:cTn id="12" dur="250" fill="hold"/>
                                        <p:tgtEl>
                                          <p:spTgt spid="101379">
                                            <p:txEl>
                                              <p:pRg st="1" end="1"/>
                                            </p:txEl>
                                          </p:spTgt>
                                        </p:tgtEl>
                                        <p:attrNameLst>
                                          <p:attrName>ppt_x</p:attrName>
                                        </p:attrNameLst>
                                      </p:cBhvr>
                                      <p:tavLst>
                                        <p:tav tm="0">
                                          <p:val>
                                            <p:strVal val="1+#ppt_w/2"/>
                                          </p:val>
                                        </p:tav>
                                        <p:tav tm="100000">
                                          <p:val>
                                            <p:strVal val="#ppt_x"/>
                                          </p:val>
                                        </p:tav>
                                      </p:tavLst>
                                    </p:anim>
                                    <p:anim calcmode="lin" valueType="num">
                                      <p:cBhvr additive="base">
                                        <p:cTn id="13" dur="250" fill="hold"/>
                                        <p:tgtEl>
                                          <p:spTgt spid="101379">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2" fill="hold" grpId="0" nodeType="afterEffect">
                                  <p:stCondLst>
                                    <p:cond delay="0"/>
                                  </p:stCondLst>
                                  <p:childTnLst>
                                    <p:set>
                                      <p:cBhvr>
                                        <p:cTn id="16" dur="1" fill="hold">
                                          <p:stCondLst>
                                            <p:cond delay="0"/>
                                          </p:stCondLst>
                                        </p:cTn>
                                        <p:tgtEl>
                                          <p:spTgt spid="101379">
                                            <p:txEl>
                                              <p:pRg st="2" end="2"/>
                                            </p:txEl>
                                          </p:spTgt>
                                        </p:tgtEl>
                                        <p:attrNameLst>
                                          <p:attrName>style.visibility</p:attrName>
                                        </p:attrNameLst>
                                      </p:cBhvr>
                                      <p:to>
                                        <p:strVal val="visible"/>
                                      </p:to>
                                    </p:set>
                                    <p:anim calcmode="lin" valueType="num">
                                      <p:cBhvr additive="base">
                                        <p:cTn id="17" dur="250" fill="hold"/>
                                        <p:tgtEl>
                                          <p:spTgt spid="101379">
                                            <p:txEl>
                                              <p:pRg st="2" end="2"/>
                                            </p:txEl>
                                          </p:spTgt>
                                        </p:tgtEl>
                                        <p:attrNameLst>
                                          <p:attrName>ppt_x</p:attrName>
                                        </p:attrNameLst>
                                      </p:cBhvr>
                                      <p:tavLst>
                                        <p:tav tm="0">
                                          <p:val>
                                            <p:strVal val="1+#ppt_w/2"/>
                                          </p:val>
                                        </p:tav>
                                        <p:tav tm="100000">
                                          <p:val>
                                            <p:strVal val="#ppt_x"/>
                                          </p:val>
                                        </p:tav>
                                      </p:tavLst>
                                    </p:anim>
                                    <p:anim calcmode="lin" valueType="num">
                                      <p:cBhvr additive="base">
                                        <p:cTn id="18" dur="250" fill="hold"/>
                                        <p:tgtEl>
                                          <p:spTgt spid="101379">
                                            <p:txEl>
                                              <p:pRg st="2" end="2"/>
                                            </p:txEl>
                                          </p:spTgt>
                                        </p:tgtEl>
                                        <p:attrNameLst>
                                          <p:attrName>ppt_y</p:attrName>
                                        </p:attrNameLst>
                                      </p:cBhvr>
                                      <p:tavLst>
                                        <p:tav tm="0">
                                          <p:val>
                                            <p:strVal val="#ppt_y"/>
                                          </p:val>
                                        </p:tav>
                                        <p:tav tm="100000">
                                          <p:val>
                                            <p:strVal val="#ppt_y"/>
                                          </p:val>
                                        </p:tav>
                                      </p:tavLst>
                                    </p:anim>
                                  </p:childTnLst>
                                </p:cTn>
                              </p:par>
                            </p:childTnLst>
                          </p:cTn>
                        </p:par>
                        <p:par>
                          <p:cTn id="19" fill="hold">
                            <p:stCondLst>
                              <p:cond delay="750"/>
                            </p:stCondLst>
                            <p:childTnLst>
                              <p:par>
                                <p:cTn id="20" presetID="2" presetClass="entr" presetSubtype="2" fill="hold" grpId="0" nodeType="afterEffect">
                                  <p:stCondLst>
                                    <p:cond delay="0"/>
                                  </p:stCondLst>
                                  <p:childTnLst>
                                    <p:set>
                                      <p:cBhvr>
                                        <p:cTn id="21" dur="1" fill="hold">
                                          <p:stCondLst>
                                            <p:cond delay="0"/>
                                          </p:stCondLst>
                                        </p:cTn>
                                        <p:tgtEl>
                                          <p:spTgt spid="101379">
                                            <p:txEl>
                                              <p:pRg st="3" end="3"/>
                                            </p:txEl>
                                          </p:spTgt>
                                        </p:tgtEl>
                                        <p:attrNameLst>
                                          <p:attrName>style.visibility</p:attrName>
                                        </p:attrNameLst>
                                      </p:cBhvr>
                                      <p:to>
                                        <p:strVal val="visible"/>
                                      </p:to>
                                    </p:set>
                                    <p:anim calcmode="lin" valueType="num">
                                      <p:cBhvr additive="base">
                                        <p:cTn id="22" dur="250" fill="hold"/>
                                        <p:tgtEl>
                                          <p:spTgt spid="101379">
                                            <p:txEl>
                                              <p:pRg st="3" end="3"/>
                                            </p:txEl>
                                          </p:spTgt>
                                        </p:tgtEl>
                                        <p:attrNameLst>
                                          <p:attrName>ppt_x</p:attrName>
                                        </p:attrNameLst>
                                      </p:cBhvr>
                                      <p:tavLst>
                                        <p:tav tm="0">
                                          <p:val>
                                            <p:strVal val="1+#ppt_w/2"/>
                                          </p:val>
                                        </p:tav>
                                        <p:tav tm="100000">
                                          <p:val>
                                            <p:strVal val="#ppt_x"/>
                                          </p:val>
                                        </p:tav>
                                      </p:tavLst>
                                    </p:anim>
                                    <p:anim calcmode="lin" valueType="num">
                                      <p:cBhvr additive="base">
                                        <p:cTn id="23" dur="250" fill="hold"/>
                                        <p:tgtEl>
                                          <p:spTgt spid="101379">
                                            <p:txEl>
                                              <p:pRg st="3" end="3"/>
                                            </p:txEl>
                                          </p:spTgt>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101379">
                                            <p:txEl>
                                              <p:pRg st="4" end="4"/>
                                            </p:txEl>
                                          </p:spTgt>
                                        </p:tgtEl>
                                        <p:attrNameLst>
                                          <p:attrName>style.visibility</p:attrName>
                                        </p:attrNameLst>
                                      </p:cBhvr>
                                      <p:to>
                                        <p:strVal val="visible"/>
                                      </p:to>
                                    </p:set>
                                    <p:anim calcmode="lin" valueType="num">
                                      <p:cBhvr additive="base">
                                        <p:cTn id="27" dur="250" fill="hold"/>
                                        <p:tgtEl>
                                          <p:spTgt spid="101379">
                                            <p:txEl>
                                              <p:pRg st="4" end="4"/>
                                            </p:txEl>
                                          </p:spTgt>
                                        </p:tgtEl>
                                        <p:attrNameLst>
                                          <p:attrName>ppt_x</p:attrName>
                                        </p:attrNameLst>
                                      </p:cBhvr>
                                      <p:tavLst>
                                        <p:tav tm="0">
                                          <p:val>
                                            <p:strVal val="1+#ppt_w/2"/>
                                          </p:val>
                                        </p:tav>
                                        <p:tav tm="100000">
                                          <p:val>
                                            <p:strVal val="#ppt_x"/>
                                          </p:val>
                                        </p:tav>
                                      </p:tavLst>
                                    </p:anim>
                                    <p:anim calcmode="lin" valueType="num">
                                      <p:cBhvr additive="base">
                                        <p:cTn id="28" dur="250" fill="hold"/>
                                        <p:tgtEl>
                                          <p:spTgt spid="101379">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What is “Restraint”</a:t>
            </a:r>
          </a:p>
        </p:txBody>
      </p:sp>
      <p:sp>
        <p:nvSpPr>
          <p:cNvPr id="3" name="Content Placeholder 2"/>
          <p:cNvSpPr>
            <a:spLocks noGrp="1"/>
          </p:cNvSpPr>
          <p:nvPr>
            <p:ph idx="1"/>
          </p:nvPr>
        </p:nvSpPr>
        <p:spPr>
          <a:xfrm>
            <a:off x="457200" y="1623694"/>
            <a:ext cx="8229600" cy="5081906"/>
          </a:xfrm>
        </p:spPr>
        <p:txBody>
          <a:bodyPr>
            <a:normAutofit lnSpcReduction="10000"/>
          </a:bodyPr>
          <a:lstStyle/>
          <a:p>
            <a:r>
              <a:rPr lang="en-US" dirty="0"/>
              <a:t> (A) Any manual method, physical or mechanical device, material, or equipment that immobilizes or reduces the ability of a patient to move his or her \ arms, legs, body, or head freely;</a:t>
            </a:r>
          </a:p>
          <a:p>
            <a:r>
              <a:rPr lang="en-US" dirty="0"/>
              <a:t>(B) A drug or medication when it is used as a restriction to manage the pa­tient's behavior or restrict the pa­tient's freedom of movement and ls not a standard treatment or dosage for the patient's condition. </a:t>
            </a:r>
          </a:p>
          <a:p>
            <a:endParaRPr lang="en-US" dirty="0"/>
          </a:p>
          <a:p>
            <a:r>
              <a:rPr lang="en-US" sz="1800" dirty="0"/>
              <a:t>Public Health Code of Federal Regulations #</a:t>
            </a:r>
            <a:r>
              <a:rPr lang="en-US" sz="1800" u="sng" dirty="0"/>
              <a:t>42 Part 482 to End, Revised October 1, 2010. </a:t>
            </a:r>
          </a:p>
        </p:txBody>
      </p:sp>
    </p:spTree>
    <p:extLst>
      <p:ext uri="{BB962C8B-B14F-4D97-AF65-F5344CB8AC3E}">
        <p14:creationId xmlns:p14="http://schemas.microsoft.com/office/powerpoint/2010/main" val="5804774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5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25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2"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25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3" dur="25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2" fill="hold" grpId="0" nodeType="after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25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18" dur="25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What is not a Restraint</a:t>
            </a:r>
          </a:p>
        </p:txBody>
      </p:sp>
      <p:sp>
        <p:nvSpPr>
          <p:cNvPr id="3" name="Content Placeholder 2"/>
          <p:cNvSpPr>
            <a:spLocks noGrp="1"/>
          </p:cNvSpPr>
          <p:nvPr>
            <p:ph idx="1"/>
          </p:nvPr>
        </p:nvSpPr>
        <p:spPr>
          <a:xfrm>
            <a:off x="457200" y="1623694"/>
            <a:ext cx="8229600" cy="5005706"/>
          </a:xfrm>
        </p:spPr>
        <p:txBody>
          <a:bodyPr>
            <a:normAutofit fontScale="62500" lnSpcReduction="20000"/>
          </a:bodyPr>
          <a:lstStyle/>
          <a:p>
            <a:r>
              <a:rPr lang="en-US" sz="4500" dirty="0"/>
              <a:t>(C) A restraint does not include de­vices, such as orthopedically prescribed devices, surgical dressings or bandages, protective helmets, or other methods that involve the physical holding of a patient for the purpose of conducting routine physical examinations or tests, or to protect the patient from falling out of bed, or to permit the patient to participate in activities without the risk of physical harm (this does not in­clude a physical escort). </a:t>
            </a:r>
          </a:p>
          <a:p>
            <a:endParaRPr lang="en-US" dirty="0"/>
          </a:p>
          <a:p>
            <a:endParaRPr lang="en-US" dirty="0"/>
          </a:p>
          <a:p>
            <a:endParaRPr lang="en-US" dirty="0"/>
          </a:p>
          <a:p>
            <a:r>
              <a:rPr lang="en-US" sz="2900" dirty="0"/>
              <a:t>­Public Health Code of Federal Regulations #</a:t>
            </a:r>
            <a:r>
              <a:rPr lang="en-US" sz="2900" u="sng" dirty="0"/>
              <a:t>42 Part 482 to End, Revised October 1, 2010. </a:t>
            </a:r>
          </a:p>
          <a:p>
            <a:endParaRPr lang="en-US" dirty="0"/>
          </a:p>
        </p:txBody>
      </p:sp>
    </p:spTree>
    <p:extLst>
      <p:ext uri="{BB962C8B-B14F-4D97-AF65-F5344CB8AC3E}">
        <p14:creationId xmlns:p14="http://schemas.microsoft.com/office/powerpoint/2010/main" val="35964611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5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25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250"/>
                            </p:stCondLst>
                            <p:childTnLst>
                              <p:par>
                                <p:cTn id="10" presetID="2" presetClass="entr" presetSubtype="4" fill="hold" grpId="0" nodeType="after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 calcmode="lin" valueType="num">
                                      <p:cBhvr additive="base">
                                        <p:cTn id="12" dur="25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3" dur="25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a:xfrm>
            <a:off x="381000" y="990600"/>
            <a:ext cx="8229600" cy="1143000"/>
          </a:xfrm>
        </p:spPr>
        <p:txBody>
          <a:bodyPr>
            <a:normAutofit fontScale="90000"/>
          </a:bodyPr>
          <a:lstStyle/>
          <a:p>
            <a:pPr algn="ctr"/>
            <a:r>
              <a:rPr lang="en-US" dirty="0"/>
              <a:t>Limited holds of brief duration while performing oral care</a:t>
            </a:r>
          </a:p>
        </p:txBody>
      </p:sp>
      <p:sp>
        <p:nvSpPr>
          <p:cNvPr id="3" name="Content Placeholder 2"/>
          <p:cNvSpPr>
            <a:spLocks noGrp="1"/>
          </p:cNvSpPr>
          <p:nvPr>
            <p:ph idx="1"/>
          </p:nvPr>
        </p:nvSpPr>
        <p:spPr>
          <a:xfrm>
            <a:off x="457200" y="2362200"/>
            <a:ext cx="8229600" cy="4389120"/>
          </a:xfrm>
        </p:spPr>
        <p:txBody>
          <a:bodyPr>
            <a:normAutofit fontScale="92500" lnSpcReduction="10000"/>
          </a:bodyPr>
          <a:lstStyle/>
          <a:p>
            <a:r>
              <a:rPr lang="en-US" dirty="0"/>
              <a:t>Put in plan after other techniques have failed</a:t>
            </a:r>
          </a:p>
          <a:p>
            <a:r>
              <a:rPr lang="en-US" dirty="0"/>
              <a:t>Continue to try other techniques before implement</a:t>
            </a:r>
          </a:p>
          <a:p>
            <a:r>
              <a:rPr lang="en-US" dirty="0"/>
              <a:t>May need to have behaviorist put into plan </a:t>
            </a:r>
          </a:p>
          <a:p>
            <a:r>
              <a:rPr lang="en-US" dirty="0"/>
              <a:t>Must be re-evaluated on a regular basis</a:t>
            </a:r>
          </a:p>
          <a:p>
            <a:r>
              <a:rPr lang="en-US" dirty="0"/>
              <a:t>Document </a:t>
            </a:r>
          </a:p>
          <a:p>
            <a:pPr lvl="1"/>
            <a:r>
              <a:rPr lang="en-US" dirty="0"/>
              <a:t>techniques tried</a:t>
            </a:r>
          </a:p>
          <a:p>
            <a:pPr lvl="1"/>
            <a:r>
              <a:rPr lang="en-US" dirty="0"/>
              <a:t> holds needed</a:t>
            </a:r>
          </a:p>
          <a:p>
            <a:pPr lvl="1"/>
            <a:r>
              <a:rPr lang="en-US" dirty="0"/>
              <a:t> number of breaks given</a:t>
            </a:r>
          </a:p>
          <a:p>
            <a:pPr lvl="1"/>
            <a:r>
              <a:rPr lang="en-US" dirty="0"/>
              <a:t>length of time hold required to achieve goal </a:t>
            </a:r>
          </a:p>
          <a:p>
            <a:pPr lvl="1"/>
            <a:r>
              <a:rPr lang="en-US" dirty="0"/>
              <a:t>SUCCESS OR FAILURE</a:t>
            </a:r>
          </a:p>
          <a:p>
            <a:endParaRPr lang="en-US" dirty="0"/>
          </a:p>
          <a:p>
            <a:endParaRPr lang="en-US"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5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25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2"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25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3" dur="25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2"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25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8" dur="25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19" fill="hold">
                            <p:stCondLst>
                              <p:cond delay="750"/>
                            </p:stCondLst>
                            <p:childTnLst>
                              <p:par>
                                <p:cTn id="20" presetID="2" presetClass="entr" presetSubtype="2"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25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3" dur="25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25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8" dur="25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calcmode="lin" valueType="num">
                                      <p:cBhvr additive="base">
                                        <p:cTn id="32" dur="25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33" dur="25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2" presetClass="entr" presetSubtype="2" fill="hold" grpId="0" nodeType="after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25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38" dur="25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par>
                          <p:cTn id="39" fill="hold">
                            <p:stCondLst>
                              <p:cond delay="1750"/>
                            </p:stCondLst>
                            <p:childTnLst>
                              <p:par>
                                <p:cTn id="40" presetID="2" presetClass="entr" presetSubtype="2" fill="hold" grpId="0" nodeType="after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 calcmode="lin" valueType="num">
                                      <p:cBhvr additive="base">
                                        <p:cTn id="42" dur="250" fill="hold"/>
                                        <p:tgtEl>
                                          <p:spTgt spid="3">
                                            <p:txEl>
                                              <p:pRg st="7" end="7"/>
                                            </p:txEl>
                                          </p:spTgt>
                                        </p:tgtEl>
                                        <p:attrNameLst>
                                          <p:attrName>ppt_x</p:attrName>
                                        </p:attrNameLst>
                                      </p:cBhvr>
                                      <p:tavLst>
                                        <p:tav tm="0">
                                          <p:val>
                                            <p:strVal val="1+#ppt_w/2"/>
                                          </p:val>
                                        </p:tav>
                                        <p:tav tm="100000">
                                          <p:val>
                                            <p:strVal val="#ppt_x"/>
                                          </p:val>
                                        </p:tav>
                                      </p:tavLst>
                                    </p:anim>
                                    <p:anim calcmode="lin" valueType="num">
                                      <p:cBhvr additive="base">
                                        <p:cTn id="43" dur="25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par>
                          <p:cTn id="44" fill="hold">
                            <p:stCondLst>
                              <p:cond delay="2000"/>
                            </p:stCondLst>
                            <p:childTnLst>
                              <p:par>
                                <p:cTn id="45" presetID="2" presetClass="entr" presetSubtype="2" fill="hold" grpId="0" nodeType="after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 calcmode="lin" valueType="num">
                                      <p:cBhvr additive="base">
                                        <p:cTn id="47" dur="250" fill="hold"/>
                                        <p:tgtEl>
                                          <p:spTgt spid="3">
                                            <p:txEl>
                                              <p:pRg st="8" end="8"/>
                                            </p:txEl>
                                          </p:spTgt>
                                        </p:tgtEl>
                                        <p:attrNameLst>
                                          <p:attrName>ppt_x</p:attrName>
                                        </p:attrNameLst>
                                      </p:cBhvr>
                                      <p:tavLst>
                                        <p:tav tm="0">
                                          <p:val>
                                            <p:strVal val="1+#ppt_w/2"/>
                                          </p:val>
                                        </p:tav>
                                        <p:tav tm="100000">
                                          <p:val>
                                            <p:strVal val="#ppt_x"/>
                                          </p:val>
                                        </p:tav>
                                      </p:tavLst>
                                    </p:anim>
                                    <p:anim calcmode="lin" valueType="num">
                                      <p:cBhvr additive="base">
                                        <p:cTn id="48" dur="25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par>
                          <p:cTn id="49" fill="hold">
                            <p:stCondLst>
                              <p:cond delay="2250"/>
                            </p:stCondLst>
                            <p:childTnLst>
                              <p:par>
                                <p:cTn id="50" presetID="2" presetClass="entr" presetSubtype="2" fill="hold" grpId="0" nodeType="after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 calcmode="lin" valueType="num">
                                      <p:cBhvr additive="base">
                                        <p:cTn id="52" dur="250" fill="hold"/>
                                        <p:tgtEl>
                                          <p:spTgt spid="3">
                                            <p:txEl>
                                              <p:pRg st="9" end="9"/>
                                            </p:txEl>
                                          </p:spTgt>
                                        </p:tgtEl>
                                        <p:attrNameLst>
                                          <p:attrName>ppt_x</p:attrName>
                                        </p:attrNameLst>
                                      </p:cBhvr>
                                      <p:tavLst>
                                        <p:tav tm="0">
                                          <p:val>
                                            <p:strVal val="1+#ppt_w/2"/>
                                          </p:val>
                                        </p:tav>
                                        <p:tav tm="100000">
                                          <p:val>
                                            <p:strVal val="#ppt_x"/>
                                          </p:val>
                                        </p:tav>
                                      </p:tavLst>
                                    </p:anim>
                                    <p:anim calcmode="lin" valueType="num">
                                      <p:cBhvr additive="base">
                                        <p:cTn id="53" dur="250" fill="hold"/>
                                        <p:tgtEl>
                                          <p:spTgt spid="3">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762000"/>
            <a:ext cx="8229600" cy="1752600"/>
          </a:xfrm>
        </p:spPr>
        <p:txBody>
          <a:bodyPr anchor="ctr">
            <a:noAutofit/>
          </a:bodyPr>
          <a:lstStyle/>
          <a:p>
            <a:pPr algn="ctr"/>
            <a:r>
              <a:rPr lang="en-US" sz="4400" dirty="0"/>
              <a:t>Individuals with limitations are at risk for dental disease</a:t>
            </a:r>
          </a:p>
        </p:txBody>
      </p:sp>
      <p:sp>
        <p:nvSpPr>
          <p:cNvPr id="30723" name="Rectangle 3"/>
          <p:cNvSpPr>
            <a:spLocks noGrp="1" noChangeArrowheads="1"/>
          </p:cNvSpPr>
          <p:nvPr>
            <p:ph idx="1"/>
          </p:nvPr>
        </p:nvSpPr>
        <p:spPr>
          <a:xfrm>
            <a:off x="457200" y="2603241"/>
            <a:ext cx="7391400" cy="4051559"/>
          </a:xfrm>
        </p:spPr>
        <p:txBody>
          <a:bodyPr>
            <a:normAutofit/>
          </a:bodyPr>
          <a:lstStyle/>
          <a:p>
            <a:r>
              <a:rPr lang="en-US" sz="2400" dirty="0"/>
              <a:t>They may not know how to care for teeth.</a:t>
            </a:r>
          </a:p>
          <a:p>
            <a:r>
              <a:rPr lang="en-US" sz="2400" dirty="0"/>
              <a:t>They may be unable to care for teeth.</a:t>
            </a:r>
          </a:p>
          <a:p>
            <a:r>
              <a:rPr lang="en-US" sz="2400" dirty="0"/>
              <a:t>Their care givers may not know how to provide care or understand importance of oral care.</a:t>
            </a:r>
          </a:p>
          <a:p>
            <a:r>
              <a:rPr lang="en-US" sz="2400" dirty="0"/>
              <a:t>Care givers may not be able to provide adequate care.</a:t>
            </a:r>
          </a:p>
          <a:p>
            <a:r>
              <a:rPr lang="en-US" sz="2400" dirty="0"/>
              <a:t>Obtaining dental services is often difficult.</a:t>
            </a:r>
          </a:p>
          <a:p>
            <a:r>
              <a:rPr lang="en-US" sz="2400" dirty="0"/>
              <a:t>Transportation can often be difficult.</a:t>
            </a:r>
          </a:p>
          <a:p>
            <a:endParaRPr lang="en-US" sz="1400" dirty="0"/>
          </a:p>
          <a:p>
            <a:pPr marL="0" indent="0">
              <a:buNone/>
            </a:pPr>
            <a:endParaRPr lang="en-US" sz="1400" dirty="0"/>
          </a:p>
          <a:p>
            <a:endParaRPr lang="en-US" sz="1400" dirty="0"/>
          </a:p>
          <a:p>
            <a:r>
              <a:rPr lang="en-US" sz="1400" dirty="0"/>
              <a:t>Oral Health in America: A Report of the Surgeon General 2000</a:t>
            </a:r>
          </a:p>
          <a:p>
            <a:endParaRPr lang="en-US" dirty="0"/>
          </a:p>
          <a:p>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7000" y="5181600"/>
            <a:ext cx="2209800" cy="147320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 calcmode="lin" valueType="num">
                                      <p:cBhvr additive="base">
                                        <p:cTn id="7" dur="250" fill="hold"/>
                                        <p:tgtEl>
                                          <p:spTgt spid="30723">
                                            <p:txEl>
                                              <p:pRg st="0" end="0"/>
                                            </p:txEl>
                                          </p:spTgt>
                                        </p:tgtEl>
                                        <p:attrNameLst>
                                          <p:attrName>ppt_x</p:attrName>
                                        </p:attrNameLst>
                                      </p:cBhvr>
                                      <p:tavLst>
                                        <p:tav tm="0">
                                          <p:val>
                                            <p:strVal val="1+#ppt_w/2"/>
                                          </p:val>
                                        </p:tav>
                                        <p:tav tm="100000">
                                          <p:val>
                                            <p:strVal val="#ppt_x"/>
                                          </p:val>
                                        </p:tav>
                                      </p:tavLst>
                                    </p:anim>
                                    <p:anim calcmode="lin" valueType="num">
                                      <p:cBhvr additive="base">
                                        <p:cTn id="8" dur="250" fill="hold"/>
                                        <p:tgtEl>
                                          <p:spTgt spid="3072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2" fill="hold" nodeType="afterEffect">
                                  <p:stCondLst>
                                    <p:cond delay="0"/>
                                  </p:stCondLst>
                                  <p:childTnLst>
                                    <p:set>
                                      <p:cBhvr>
                                        <p:cTn id="11" dur="1" fill="hold">
                                          <p:stCondLst>
                                            <p:cond delay="0"/>
                                          </p:stCondLst>
                                        </p:cTn>
                                        <p:tgtEl>
                                          <p:spTgt spid="30723">
                                            <p:txEl>
                                              <p:pRg st="1" end="1"/>
                                            </p:txEl>
                                          </p:spTgt>
                                        </p:tgtEl>
                                        <p:attrNameLst>
                                          <p:attrName>style.visibility</p:attrName>
                                        </p:attrNameLst>
                                      </p:cBhvr>
                                      <p:to>
                                        <p:strVal val="visible"/>
                                      </p:to>
                                    </p:set>
                                    <p:anim calcmode="lin" valueType="num">
                                      <p:cBhvr additive="base">
                                        <p:cTn id="12" dur="250" fill="hold"/>
                                        <p:tgtEl>
                                          <p:spTgt spid="30723">
                                            <p:txEl>
                                              <p:pRg st="1" end="1"/>
                                            </p:txEl>
                                          </p:spTgt>
                                        </p:tgtEl>
                                        <p:attrNameLst>
                                          <p:attrName>ppt_x</p:attrName>
                                        </p:attrNameLst>
                                      </p:cBhvr>
                                      <p:tavLst>
                                        <p:tav tm="0">
                                          <p:val>
                                            <p:strVal val="1+#ppt_w/2"/>
                                          </p:val>
                                        </p:tav>
                                        <p:tav tm="100000">
                                          <p:val>
                                            <p:strVal val="#ppt_x"/>
                                          </p:val>
                                        </p:tav>
                                      </p:tavLst>
                                    </p:anim>
                                    <p:anim calcmode="lin" valueType="num">
                                      <p:cBhvr additive="base">
                                        <p:cTn id="13" dur="250" fill="hold"/>
                                        <p:tgtEl>
                                          <p:spTgt spid="30723">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250" fill="hold"/>
                                        <p:tgtEl>
                                          <p:spTgt spid="2"/>
                                        </p:tgtEl>
                                        <p:attrNameLst>
                                          <p:attrName>ppt_x</p:attrName>
                                        </p:attrNameLst>
                                      </p:cBhvr>
                                      <p:tavLst>
                                        <p:tav tm="0">
                                          <p:val>
                                            <p:strVal val="#ppt_x"/>
                                          </p:val>
                                        </p:tav>
                                        <p:tav tm="100000">
                                          <p:val>
                                            <p:strVal val="#ppt_x"/>
                                          </p:val>
                                        </p:tav>
                                      </p:tavLst>
                                    </p:anim>
                                    <p:anim calcmode="lin" valueType="num">
                                      <p:cBhvr additive="base">
                                        <p:cTn id="18" dur="250" fill="hold"/>
                                        <p:tgtEl>
                                          <p:spTgt spid="2"/>
                                        </p:tgtEl>
                                        <p:attrNameLst>
                                          <p:attrName>ppt_y</p:attrName>
                                        </p:attrNameLst>
                                      </p:cBhvr>
                                      <p:tavLst>
                                        <p:tav tm="0">
                                          <p:val>
                                            <p:strVal val="1+#ppt_h/2"/>
                                          </p:val>
                                        </p:tav>
                                        <p:tav tm="100000">
                                          <p:val>
                                            <p:strVal val="#ppt_y"/>
                                          </p:val>
                                        </p:tav>
                                      </p:tavLst>
                                    </p:anim>
                                  </p:childTnLst>
                                </p:cTn>
                              </p:par>
                            </p:childTnLst>
                          </p:cTn>
                        </p:par>
                        <p:par>
                          <p:cTn id="19" fill="hold">
                            <p:stCondLst>
                              <p:cond delay="750"/>
                            </p:stCondLst>
                            <p:childTnLst>
                              <p:par>
                                <p:cTn id="20" presetID="2" presetClass="entr" presetSubtype="2" fill="hold" nodeType="afterEffect">
                                  <p:stCondLst>
                                    <p:cond delay="0"/>
                                  </p:stCondLst>
                                  <p:childTnLst>
                                    <p:set>
                                      <p:cBhvr>
                                        <p:cTn id="21" dur="1" fill="hold">
                                          <p:stCondLst>
                                            <p:cond delay="0"/>
                                          </p:stCondLst>
                                        </p:cTn>
                                        <p:tgtEl>
                                          <p:spTgt spid="30723">
                                            <p:txEl>
                                              <p:pRg st="2" end="2"/>
                                            </p:txEl>
                                          </p:spTgt>
                                        </p:tgtEl>
                                        <p:attrNameLst>
                                          <p:attrName>style.visibility</p:attrName>
                                        </p:attrNameLst>
                                      </p:cBhvr>
                                      <p:to>
                                        <p:strVal val="visible"/>
                                      </p:to>
                                    </p:set>
                                    <p:anim calcmode="lin" valueType="num">
                                      <p:cBhvr additive="base">
                                        <p:cTn id="22" dur="250" fill="hold"/>
                                        <p:tgtEl>
                                          <p:spTgt spid="30723">
                                            <p:txEl>
                                              <p:pRg st="2" end="2"/>
                                            </p:txEl>
                                          </p:spTgt>
                                        </p:tgtEl>
                                        <p:attrNameLst>
                                          <p:attrName>ppt_x</p:attrName>
                                        </p:attrNameLst>
                                      </p:cBhvr>
                                      <p:tavLst>
                                        <p:tav tm="0">
                                          <p:val>
                                            <p:strVal val="1+#ppt_w/2"/>
                                          </p:val>
                                        </p:tav>
                                        <p:tav tm="100000">
                                          <p:val>
                                            <p:strVal val="#ppt_x"/>
                                          </p:val>
                                        </p:tav>
                                      </p:tavLst>
                                    </p:anim>
                                    <p:anim calcmode="lin" valueType="num">
                                      <p:cBhvr additive="base">
                                        <p:cTn id="23" dur="250" fill="hold"/>
                                        <p:tgtEl>
                                          <p:spTgt spid="30723">
                                            <p:txEl>
                                              <p:pRg st="2" end="2"/>
                                            </p:txEl>
                                          </p:spTgt>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2" presetClass="entr" presetSubtype="2" fill="hold" nodeType="afterEffect">
                                  <p:stCondLst>
                                    <p:cond delay="0"/>
                                  </p:stCondLst>
                                  <p:childTnLst>
                                    <p:set>
                                      <p:cBhvr>
                                        <p:cTn id="26" dur="1" fill="hold">
                                          <p:stCondLst>
                                            <p:cond delay="0"/>
                                          </p:stCondLst>
                                        </p:cTn>
                                        <p:tgtEl>
                                          <p:spTgt spid="30723">
                                            <p:txEl>
                                              <p:pRg st="3" end="3"/>
                                            </p:txEl>
                                          </p:spTgt>
                                        </p:tgtEl>
                                        <p:attrNameLst>
                                          <p:attrName>style.visibility</p:attrName>
                                        </p:attrNameLst>
                                      </p:cBhvr>
                                      <p:to>
                                        <p:strVal val="visible"/>
                                      </p:to>
                                    </p:set>
                                    <p:anim calcmode="lin" valueType="num">
                                      <p:cBhvr additive="base">
                                        <p:cTn id="27" dur="250" fill="hold"/>
                                        <p:tgtEl>
                                          <p:spTgt spid="30723">
                                            <p:txEl>
                                              <p:pRg st="3" end="3"/>
                                            </p:txEl>
                                          </p:spTgt>
                                        </p:tgtEl>
                                        <p:attrNameLst>
                                          <p:attrName>ppt_x</p:attrName>
                                        </p:attrNameLst>
                                      </p:cBhvr>
                                      <p:tavLst>
                                        <p:tav tm="0">
                                          <p:val>
                                            <p:strVal val="1+#ppt_w/2"/>
                                          </p:val>
                                        </p:tav>
                                        <p:tav tm="100000">
                                          <p:val>
                                            <p:strVal val="#ppt_x"/>
                                          </p:val>
                                        </p:tav>
                                      </p:tavLst>
                                    </p:anim>
                                    <p:anim calcmode="lin" valueType="num">
                                      <p:cBhvr additive="base">
                                        <p:cTn id="28" dur="250" fill="hold"/>
                                        <p:tgtEl>
                                          <p:spTgt spid="30723">
                                            <p:txEl>
                                              <p:pRg st="3" end="3"/>
                                            </p:txEl>
                                          </p:spTgt>
                                        </p:tgtEl>
                                        <p:attrNameLst>
                                          <p:attrName>ppt_y</p:attrName>
                                        </p:attrNameLst>
                                      </p:cBhvr>
                                      <p:tavLst>
                                        <p:tav tm="0">
                                          <p:val>
                                            <p:strVal val="#ppt_y"/>
                                          </p:val>
                                        </p:tav>
                                        <p:tav tm="100000">
                                          <p:val>
                                            <p:strVal val="#ppt_y"/>
                                          </p:val>
                                        </p:tav>
                                      </p:tavLst>
                                    </p:anim>
                                  </p:childTnLst>
                                </p:cTn>
                              </p:par>
                            </p:childTnLst>
                          </p:cTn>
                        </p:par>
                        <p:par>
                          <p:cTn id="29" fill="hold">
                            <p:stCondLst>
                              <p:cond delay="1250"/>
                            </p:stCondLst>
                            <p:childTnLst>
                              <p:par>
                                <p:cTn id="30" presetID="2" presetClass="entr" presetSubtype="2" fill="hold" nodeType="afterEffect">
                                  <p:stCondLst>
                                    <p:cond delay="0"/>
                                  </p:stCondLst>
                                  <p:childTnLst>
                                    <p:set>
                                      <p:cBhvr>
                                        <p:cTn id="31" dur="1" fill="hold">
                                          <p:stCondLst>
                                            <p:cond delay="0"/>
                                          </p:stCondLst>
                                        </p:cTn>
                                        <p:tgtEl>
                                          <p:spTgt spid="30723">
                                            <p:txEl>
                                              <p:pRg st="4" end="4"/>
                                            </p:txEl>
                                          </p:spTgt>
                                        </p:tgtEl>
                                        <p:attrNameLst>
                                          <p:attrName>style.visibility</p:attrName>
                                        </p:attrNameLst>
                                      </p:cBhvr>
                                      <p:to>
                                        <p:strVal val="visible"/>
                                      </p:to>
                                    </p:set>
                                    <p:anim calcmode="lin" valueType="num">
                                      <p:cBhvr additive="base">
                                        <p:cTn id="32" dur="250" fill="hold"/>
                                        <p:tgtEl>
                                          <p:spTgt spid="30723">
                                            <p:txEl>
                                              <p:pRg st="4" end="4"/>
                                            </p:txEl>
                                          </p:spTgt>
                                        </p:tgtEl>
                                        <p:attrNameLst>
                                          <p:attrName>ppt_x</p:attrName>
                                        </p:attrNameLst>
                                      </p:cBhvr>
                                      <p:tavLst>
                                        <p:tav tm="0">
                                          <p:val>
                                            <p:strVal val="1+#ppt_w/2"/>
                                          </p:val>
                                        </p:tav>
                                        <p:tav tm="100000">
                                          <p:val>
                                            <p:strVal val="#ppt_x"/>
                                          </p:val>
                                        </p:tav>
                                      </p:tavLst>
                                    </p:anim>
                                    <p:anim calcmode="lin" valueType="num">
                                      <p:cBhvr additive="base">
                                        <p:cTn id="33" dur="250" fill="hold"/>
                                        <p:tgtEl>
                                          <p:spTgt spid="30723">
                                            <p:txEl>
                                              <p:pRg st="4" end="4"/>
                                            </p:txEl>
                                          </p:spTgt>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2" presetClass="entr" presetSubtype="2" fill="hold" nodeType="afterEffect">
                                  <p:stCondLst>
                                    <p:cond delay="0"/>
                                  </p:stCondLst>
                                  <p:childTnLst>
                                    <p:set>
                                      <p:cBhvr>
                                        <p:cTn id="36" dur="1" fill="hold">
                                          <p:stCondLst>
                                            <p:cond delay="0"/>
                                          </p:stCondLst>
                                        </p:cTn>
                                        <p:tgtEl>
                                          <p:spTgt spid="30723">
                                            <p:txEl>
                                              <p:pRg st="5" end="5"/>
                                            </p:txEl>
                                          </p:spTgt>
                                        </p:tgtEl>
                                        <p:attrNameLst>
                                          <p:attrName>style.visibility</p:attrName>
                                        </p:attrNameLst>
                                      </p:cBhvr>
                                      <p:to>
                                        <p:strVal val="visible"/>
                                      </p:to>
                                    </p:set>
                                    <p:anim calcmode="lin" valueType="num">
                                      <p:cBhvr additive="base">
                                        <p:cTn id="37" dur="250" fill="hold"/>
                                        <p:tgtEl>
                                          <p:spTgt spid="30723">
                                            <p:txEl>
                                              <p:pRg st="5" end="5"/>
                                            </p:txEl>
                                          </p:spTgt>
                                        </p:tgtEl>
                                        <p:attrNameLst>
                                          <p:attrName>ppt_x</p:attrName>
                                        </p:attrNameLst>
                                      </p:cBhvr>
                                      <p:tavLst>
                                        <p:tav tm="0">
                                          <p:val>
                                            <p:strVal val="1+#ppt_w/2"/>
                                          </p:val>
                                        </p:tav>
                                        <p:tav tm="100000">
                                          <p:val>
                                            <p:strVal val="#ppt_x"/>
                                          </p:val>
                                        </p:tav>
                                      </p:tavLst>
                                    </p:anim>
                                    <p:anim calcmode="lin" valueType="num">
                                      <p:cBhvr additive="base">
                                        <p:cTn id="38" dur="250" fill="hold"/>
                                        <p:tgtEl>
                                          <p:spTgt spid="3072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p:txBody>
          <a:bodyPr/>
          <a:lstStyle/>
          <a:p>
            <a:pPr algn="ctr"/>
            <a:r>
              <a:rPr lang="en-US" dirty="0"/>
              <a:t>Safety stabilization and holds</a:t>
            </a:r>
          </a:p>
        </p:txBody>
      </p:sp>
      <p:sp>
        <p:nvSpPr>
          <p:cNvPr id="3" name="Content Placeholder 2"/>
          <p:cNvSpPr>
            <a:spLocks noGrp="1"/>
          </p:cNvSpPr>
          <p:nvPr>
            <p:ph idx="1"/>
          </p:nvPr>
        </p:nvSpPr>
        <p:spPr>
          <a:xfrm>
            <a:off x="457200" y="1623694"/>
            <a:ext cx="8229600" cy="5081905"/>
          </a:xfrm>
        </p:spPr>
        <p:txBody>
          <a:bodyPr>
            <a:normAutofit lnSpcReduction="10000"/>
          </a:bodyPr>
          <a:lstStyle/>
          <a:p>
            <a:r>
              <a:rPr lang="en-US" dirty="0"/>
              <a:t>Holding  hands down </a:t>
            </a:r>
          </a:p>
          <a:p>
            <a:pPr lvl="1"/>
            <a:r>
              <a:rPr lang="en-US" dirty="0"/>
              <a:t>Prevents grabbing      </a:t>
            </a:r>
          </a:p>
          <a:p>
            <a:pPr lvl="1"/>
            <a:r>
              <a:rPr lang="en-US" dirty="0"/>
              <a:t>Prevents blocking </a:t>
            </a:r>
          </a:p>
          <a:p>
            <a:r>
              <a:rPr lang="en-US" dirty="0"/>
              <a:t>Holding head still </a:t>
            </a:r>
          </a:p>
          <a:p>
            <a:pPr lvl="1"/>
            <a:r>
              <a:rPr lang="en-US" dirty="0"/>
              <a:t>Allows safe access to mouth</a:t>
            </a:r>
          </a:p>
          <a:p>
            <a:pPr lvl="1"/>
            <a:r>
              <a:rPr lang="en-US" dirty="0"/>
              <a:t>Cannot “hit” a moving target</a:t>
            </a:r>
          </a:p>
          <a:p>
            <a:r>
              <a:rPr lang="en-US" dirty="0"/>
              <a:t>Holding or restraining torso</a:t>
            </a:r>
          </a:p>
          <a:p>
            <a:pPr lvl="1"/>
            <a:r>
              <a:rPr lang="en-US" dirty="0"/>
              <a:t>Prevents sudden movements while aids in mouth</a:t>
            </a:r>
          </a:p>
          <a:p>
            <a:pPr lvl="1"/>
            <a:r>
              <a:rPr lang="en-US" dirty="0"/>
              <a:t>Allows time to see and treat</a:t>
            </a:r>
          </a:p>
          <a:p>
            <a:r>
              <a:rPr lang="en-US" dirty="0"/>
              <a:t>DO NOT BE AFRAID TO PUT INTO PLAN TO BE APPROVED IF NEED IT   </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5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25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2"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25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3" dur="25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2"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25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8" dur="25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19" fill="hold">
                            <p:stCondLst>
                              <p:cond delay="750"/>
                            </p:stCondLst>
                            <p:childTnLst>
                              <p:par>
                                <p:cTn id="20" presetID="2" presetClass="entr" presetSubtype="2"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25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3" dur="25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25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8" dur="25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calcmode="lin" valueType="num">
                                      <p:cBhvr additive="base">
                                        <p:cTn id="32" dur="25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33" dur="25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2" presetClass="entr" presetSubtype="2" fill="hold" grpId="0" nodeType="after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25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38" dur="25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par>
                          <p:cTn id="39" fill="hold">
                            <p:stCondLst>
                              <p:cond delay="1750"/>
                            </p:stCondLst>
                            <p:childTnLst>
                              <p:par>
                                <p:cTn id="40" presetID="2" presetClass="entr" presetSubtype="2" fill="hold" grpId="0" nodeType="after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 calcmode="lin" valueType="num">
                                      <p:cBhvr additive="base">
                                        <p:cTn id="42" dur="250" fill="hold"/>
                                        <p:tgtEl>
                                          <p:spTgt spid="3">
                                            <p:txEl>
                                              <p:pRg st="7" end="7"/>
                                            </p:txEl>
                                          </p:spTgt>
                                        </p:tgtEl>
                                        <p:attrNameLst>
                                          <p:attrName>ppt_x</p:attrName>
                                        </p:attrNameLst>
                                      </p:cBhvr>
                                      <p:tavLst>
                                        <p:tav tm="0">
                                          <p:val>
                                            <p:strVal val="1+#ppt_w/2"/>
                                          </p:val>
                                        </p:tav>
                                        <p:tav tm="100000">
                                          <p:val>
                                            <p:strVal val="#ppt_x"/>
                                          </p:val>
                                        </p:tav>
                                      </p:tavLst>
                                    </p:anim>
                                    <p:anim calcmode="lin" valueType="num">
                                      <p:cBhvr additive="base">
                                        <p:cTn id="43" dur="25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par>
                          <p:cTn id="44" fill="hold">
                            <p:stCondLst>
                              <p:cond delay="2000"/>
                            </p:stCondLst>
                            <p:childTnLst>
                              <p:par>
                                <p:cTn id="45" presetID="2" presetClass="entr" presetSubtype="2" fill="hold" grpId="0" nodeType="after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 calcmode="lin" valueType="num">
                                      <p:cBhvr additive="base">
                                        <p:cTn id="47" dur="250" fill="hold"/>
                                        <p:tgtEl>
                                          <p:spTgt spid="3">
                                            <p:txEl>
                                              <p:pRg st="8" end="8"/>
                                            </p:txEl>
                                          </p:spTgt>
                                        </p:tgtEl>
                                        <p:attrNameLst>
                                          <p:attrName>ppt_x</p:attrName>
                                        </p:attrNameLst>
                                      </p:cBhvr>
                                      <p:tavLst>
                                        <p:tav tm="0">
                                          <p:val>
                                            <p:strVal val="1+#ppt_w/2"/>
                                          </p:val>
                                        </p:tav>
                                        <p:tav tm="100000">
                                          <p:val>
                                            <p:strVal val="#ppt_x"/>
                                          </p:val>
                                        </p:tav>
                                      </p:tavLst>
                                    </p:anim>
                                    <p:anim calcmode="lin" valueType="num">
                                      <p:cBhvr additive="base">
                                        <p:cTn id="48" dur="25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par>
                          <p:cTn id="49" fill="hold">
                            <p:stCondLst>
                              <p:cond delay="2250"/>
                            </p:stCondLst>
                            <p:childTnLst>
                              <p:par>
                                <p:cTn id="50" presetID="2" presetClass="entr" presetSubtype="2" fill="hold" grpId="0" nodeType="after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 calcmode="lin" valueType="num">
                                      <p:cBhvr additive="base">
                                        <p:cTn id="52" dur="250" fill="hold"/>
                                        <p:tgtEl>
                                          <p:spTgt spid="3">
                                            <p:txEl>
                                              <p:pRg st="9" end="9"/>
                                            </p:txEl>
                                          </p:spTgt>
                                        </p:tgtEl>
                                        <p:attrNameLst>
                                          <p:attrName>ppt_x</p:attrName>
                                        </p:attrNameLst>
                                      </p:cBhvr>
                                      <p:tavLst>
                                        <p:tav tm="0">
                                          <p:val>
                                            <p:strVal val="1+#ppt_w/2"/>
                                          </p:val>
                                        </p:tav>
                                        <p:tav tm="100000">
                                          <p:val>
                                            <p:strVal val="#ppt_x"/>
                                          </p:val>
                                        </p:tav>
                                      </p:tavLst>
                                    </p:anim>
                                    <p:anim calcmode="lin" valueType="num">
                                      <p:cBhvr additive="base">
                                        <p:cTn id="53" dur="250" fill="hold"/>
                                        <p:tgtEl>
                                          <p:spTgt spid="3">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algn="ctr"/>
            <a:r>
              <a:rPr lang="en-US" dirty="0"/>
              <a:t>Mouth Props</a:t>
            </a:r>
          </a:p>
        </p:txBody>
      </p:sp>
      <p:sp>
        <p:nvSpPr>
          <p:cNvPr id="104451" name="Rectangle 3"/>
          <p:cNvSpPr>
            <a:spLocks noGrp="1" noChangeArrowheads="1"/>
          </p:cNvSpPr>
          <p:nvPr>
            <p:ph idx="1"/>
          </p:nvPr>
        </p:nvSpPr>
        <p:spPr/>
        <p:txBody>
          <a:bodyPr/>
          <a:lstStyle/>
          <a:p>
            <a:r>
              <a:rPr lang="en-US" dirty="0"/>
              <a:t>Mouth props ARE NOT a restraint.</a:t>
            </a:r>
          </a:p>
          <a:p>
            <a:r>
              <a:rPr lang="en-US" dirty="0"/>
              <a:t>All props should be used with care to avoid gum injury.</a:t>
            </a:r>
          </a:p>
          <a:p>
            <a:r>
              <a:rPr lang="en-US" dirty="0"/>
              <a:t>Props can be utilized to </a:t>
            </a:r>
          </a:p>
          <a:p>
            <a:pPr lvl="1"/>
            <a:r>
              <a:rPr lang="en-US" dirty="0"/>
              <a:t>Open mouth and keep open</a:t>
            </a:r>
          </a:p>
          <a:p>
            <a:pPr lvl="1"/>
            <a:r>
              <a:rPr lang="en-US" dirty="0"/>
              <a:t>Protect resident and care giver from unexpected closure</a:t>
            </a:r>
          </a:p>
          <a:p>
            <a:pPr lvl="1"/>
            <a:r>
              <a:rPr lang="en-US" dirty="0"/>
              <a:t>Move  tongue, cheek or lip to provide access to teeth</a:t>
            </a:r>
          </a:p>
          <a:p>
            <a:pPr lvl="1"/>
            <a:endParaRPr lang="en-US"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04451">
                                            <p:txEl>
                                              <p:pRg st="0" end="0"/>
                                            </p:txEl>
                                          </p:spTgt>
                                        </p:tgtEl>
                                        <p:attrNameLst>
                                          <p:attrName>style.visibility</p:attrName>
                                        </p:attrNameLst>
                                      </p:cBhvr>
                                      <p:to>
                                        <p:strVal val="visible"/>
                                      </p:to>
                                    </p:set>
                                    <p:anim calcmode="lin" valueType="num">
                                      <p:cBhvr additive="base">
                                        <p:cTn id="7" dur="250" fill="hold"/>
                                        <p:tgtEl>
                                          <p:spTgt spid="104451">
                                            <p:txEl>
                                              <p:pRg st="0" end="0"/>
                                            </p:txEl>
                                          </p:spTgt>
                                        </p:tgtEl>
                                        <p:attrNameLst>
                                          <p:attrName>ppt_x</p:attrName>
                                        </p:attrNameLst>
                                      </p:cBhvr>
                                      <p:tavLst>
                                        <p:tav tm="0">
                                          <p:val>
                                            <p:strVal val="1+#ppt_w/2"/>
                                          </p:val>
                                        </p:tav>
                                        <p:tav tm="100000">
                                          <p:val>
                                            <p:strVal val="#ppt_x"/>
                                          </p:val>
                                        </p:tav>
                                      </p:tavLst>
                                    </p:anim>
                                    <p:anim calcmode="lin" valueType="num">
                                      <p:cBhvr additive="base">
                                        <p:cTn id="8" dur="250" fill="hold"/>
                                        <p:tgtEl>
                                          <p:spTgt spid="104451">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2" fill="hold" grpId="0" nodeType="afterEffect">
                                  <p:stCondLst>
                                    <p:cond delay="0"/>
                                  </p:stCondLst>
                                  <p:childTnLst>
                                    <p:set>
                                      <p:cBhvr>
                                        <p:cTn id="11" dur="1" fill="hold">
                                          <p:stCondLst>
                                            <p:cond delay="0"/>
                                          </p:stCondLst>
                                        </p:cTn>
                                        <p:tgtEl>
                                          <p:spTgt spid="104451">
                                            <p:txEl>
                                              <p:pRg st="1" end="1"/>
                                            </p:txEl>
                                          </p:spTgt>
                                        </p:tgtEl>
                                        <p:attrNameLst>
                                          <p:attrName>style.visibility</p:attrName>
                                        </p:attrNameLst>
                                      </p:cBhvr>
                                      <p:to>
                                        <p:strVal val="visible"/>
                                      </p:to>
                                    </p:set>
                                    <p:anim calcmode="lin" valueType="num">
                                      <p:cBhvr additive="base">
                                        <p:cTn id="12" dur="250" fill="hold"/>
                                        <p:tgtEl>
                                          <p:spTgt spid="104451">
                                            <p:txEl>
                                              <p:pRg st="1" end="1"/>
                                            </p:txEl>
                                          </p:spTgt>
                                        </p:tgtEl>
                                        <p:attrNameLst>
                                          <p:attrName>ppt_x</p:attrName>
                                        </p:attrNameLst>
                                      </p:cBhvr>
                                      <p:tavLst>
                                        <p:tav tm="0">
                                          <p:val>
                                            <p:strVal val="1+#ppt_w/2"/>
                                          </p:val>
                                        </p:tav>
                                        <p:tav tm="100000">
                                          <p:val>
                                            <p:strVal val="#ppt_x"/>
                                          </p:val>
                                        </p:tav>
                                      </p:tavLst>
                                    </p:anim>
                                    <p:anim calcmode="lin" valueType="num">
                                      <p:cBhvr additive="base">
                                        <p:cTn id="13" dur="250" fill="hold"/>
                                        <p:tgtEl>
                                          <p:spTgt spid="104451">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2" fill="hold" grpId="0" nodeType="afterEffect">
                                  <p:stCondLst>
                                    <p:cond delay="0"/>
                                  </p:stCondLst>
                                  <p:childTnLst>
                                    <p:set>
                                      <p:cBhvr>
                                        <p:cTn id="16" dur="1" fill="hold">
                                          <p:stCondLst>
                                            <p:cond delay="0"/>
                                          </p:stCondLst>
                                        </p:cTn>
                                        <p:tgtEl>
                                          <p:spTgt spid="104451">
                                            <p:txEl>
                                              <p:pRg st="2" end="2"/>
                                            </p:txEl>
                                          </p:spTgt>
                                        </p:tgtEl>
                                        <p:attrNameLst>
                                          <p:attrName>style.visibility</p:attrName>
                                        </p:attrNameLst>
                                      </p:cBhvr>
                                      <p:to>
                                        <p:strVal val="visible"/>
                                      </p:to>
                                    </p:set>
                                    <p:anim calcmode="lin" valueType="num">
                                      <p:cBhvr additive="base">
                                        <p:cTn id="17" dur="250" fill="hold"/>
                                        <p:tgtEl>
                                          <p:spTgt spid="104451">
                                            <p:txEl>
                                              <p:pRg st="2" end="2"/>
                                            </p:txEl>
                                          </p:spTgt>
                                        </p:tgtEl>
                                        <p:attrNameLst>
                                          <p:attrName>ppt_x</p:attrName>
                                        </p:attrNameLst>
                                      </p:cBhvr>
                                      <p:tavLst>
                                        <p:tav tm="0">
                                          <p:val>
                                            <p:strVal val="1+#ppt_w/2"/>
                                          </p:val>
                                        </p:tav>
                                        <p:tav tm="100000">
                                          <p:val>
                                            <p:strVal val="#ppt_x"/>
                                          </p:val>
                                        </p:tav>
                                      </p:tavLst>
                                    </p:anim>
                                    <p:anim calcmode="lin" valueType="num">
                                      <p:cBhvr additive="base">
                                        <p:cTn id="18" dur="250" fill="hold"/>
                                        <p:tgtEl>
                                          <p:spTgt spid="104451">
                                            <p:txEl>
                                              <p:pRg st="2" end="2"/>
                                            </p:txEl>
                                          </p:spTgt>
                                        </p:tgtEl>
                                        <p:attrNameLst>
                                          <p:attrName>ppt_y</p:attrName>
                                        </p:attrNameLst>
                                      </p:cBhvr>
                                      <p:tavLst>
                                        <p:tav tm="0">
                                          <p:val>
                                            <p:strVal val="#ppt_y"/>
                                          </p:val>
                                        </p:tav>
                                        <p:tav tm="100000">
                                          <p:val>
                                            <p:strVal val="#ppt_y"/>
                                          </p:val>
                                        </p:tav>
                                      </p:tavLst>
                                    </p:anim>
                                  </p:childTnLst>
                                </p:cTn>
                              </p:par>
                            </p:childTnLst>
                          </p:cTn>
                        </p:par>
                        <p:par>
                          <p:cTn id="19" fill="hold">
                            <p:stCondLst>
                              <p:cond delay="750"/>
                            </p:stCondLst>
                            <p:childTnLst>
                              <p:par>
                                <p:cTn id="20" presetID="2" presetClass="entr" presetSubtype="2" fill="hold" grpId="0" nodeType="afterEffect">
                                  <p:stCondLst>
                                    <p:cond delay="0"/>
                                  </p:stCondLst>
                                  <p:childTnLst>
                                    <p:set>
                                      <p:cBhvr>
                                        <p:cTn id="21" dur="1" fill="hold">
                                          <p:stCondLst>
                                            <p:cond delay="0"/>
                                          </p:stCondLst>
                                        </p:cTn>
                                        <p:tgtEl>
                                          <p:spTgt spid="104451">
                                            <p:txEl>
                                              <p:pRg st="3" end="3"/>
                                            </p:txEl>
                                          </p:spTgt>
                                        </p:tgtEl>
                                        <p:attrNameLst>
                                          <p:attrName>style.visibility</p:attrName>
                                        </p:attrNameLst>
                                      </p:cBhvr>
                                      <p:to>
                                        <p:strVal val="visible"/>
                                      </p:to>
                                    </p:set>
                                    <p:anim calcmode="lin" valueType="num">
                                      <p:cBhvr additive="base">
                                        <p:cTn id="22" dur="250" fill="hold"/>
                                        <p:tgtEl>
                                          <p:spTgt spid="104451">
                                            <p:txEl>
                                              <p:pRg st="3" end="3"/>
                                            </p:txEl>
                                          </p:spTgt>
                                        </p:tgtEl>
                                        <p:attrNameLst>
                                          <p:attrName>ppt_x</p:attrName>
                                        </p:attrNameLst>
                                      </p:cBhvr>
                                      <p:tavLst>
                                        <p:tav tm="0">
                                          <p:val>
                                            <p:strVal val="1+#ppt_w/2"/>
                                          </p:val>
                                        </p:tav>
                                        <p:tav tm="100000">
                                          <p:val>
                                            <p:strVal val="#ppt_x"/>
                                          </p:val>
                                        </p:tav>
                                      </p:tavLst>
                                    </p:anim>
                                    <p:anim calcmode="lin" valueType="num">
                                      <p:cBhvr additive="base">
                                        <p:cTn id="23" dur="250" fill="hold"/>
                                        <p:tgtEl>
                                          <p:spTgt spid="104451">
                                            <p:txEl>
                                              <p:pRg st="3" end="3"/>
                                            </p:txEl>
                                          </p:spTgt>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104451">
                                            <p:txEl>
                                              <p:pRg st="4" end="4"/>
                                            </p:txEl>
                                          </p:spTgt>
                                        </p:tgtEl>
                                        <p:attrNameLst>
                                          <p:attrName>style.visibility</p:attrName>
                                        </p:attrNameLst>
                                      </p:cBhvr>
                                      <p:to>
                                        <p:strVal val="visible"/>
                                      </p:to>
                                    </p:set>
                                    <p:anim calcmode="lin" valueType="num">
                                      <p:cBhvr additive="base">
                                        <p:cTn id="27" dur="250" fill="hold"/>
                                        <p:tgtEl>
                                          <p:spTgt spid="104451">
                                            <p:txEl>
                                              <p:pRg st="4" end="4"/>
                                            </p:txEl>
                                          </p:spTgt>
                                        </p:tgtEl>
                                        <p:attrNameLst>
                                          <p:attrName>ppt_x</p:attrName>
                                        </p:attrNameLst>
                                      </p:cBhvr>
                                      <p:tavLst>
                                        <p:tav tm="0">
                                          <p:val>
                                            <p:strVal val="1+#ppt_w/2"/>
                                          </p:val>
                                        </p:tav>
                                        <p:tav tm="100000">
                                          <p:val>
                                            <p:strVal val="#ppt_x"/>
                                          </p:val>
                                        </p:tav>
                                      </p:tavLst>
                                    </p:anim>
                                    <p:anim calcmode="lin" valueType="num">
                                      <p:cBhvr additive="base">
                                        <p:cTn id="28" dur="250" fill="hold"/>
                                        <p:tgtEl>
                                          <p:spTgt spid="104451">
                                            <p:txEl>
                                              <p:pRg st="4" end="4"/>
                                            </p:txEl>
                                          </p:spTgt>
                                        </p:tgtEl>
                                        <p:attrNameLst>
                                          <p:attrName>ppt_y</p:attrName>
                                        </p:attrNameLst>
                                      </p:cBhvr>
                                      <p:tavLst>
                                        <p:tav tm="0">
                                          <p:val>
                                            <p:strVal val="#ppt_y"/>
                                          </p:val>
                                        </p:tav>
                                        <p:tav tm="100000">
                                          <p:val>
                                            <p:strVal val="#ppt_y"/>
                                          </p:val>
                                        </p:tav>
                                      </p:tavLst>
                                    </p:anim>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104451">
                                            <p:txEl>
                                              <p:pRg st="5" end="5"/>
                                            </p:txEl>
                                          </p:spTgt>
                                        </p:tgtEl>
                                        <p:attrNameLst>
                                          <p:attrName>style.visibility</p:attrName>
                                        </p:attrNameLst>
                                      </p:cBhvr>
                                      <p:to>
                                        <p:strVal val="visible"/>
                                      </p:to>
                                    </p:set>
                                    <p:anim calcmode="lin" valueType="num">
                                      <p:cBhvr additive="base">
                                        <p:cTn id="32" dur="250" fill="hold"/>
                                        <p:tgtEl>
                                          <p:spTgt spid="104451">
                                            <p:txEl>
                                              <p:pRg st="5" end="5"/>
                                            </p:txEl>
                                          </p:spTgt>
                                        </p:tgtEl>
                                        <p:attrNameLst>
                                          <p:attrName>ppt_x</p:attrName>
                                        </p:attrNameLst>
                                      </p:cBhvr>
                                      <p:tavLst>
                                        <p:tav tm="0">
                                          <p:val>
                                            <p:strVal val="1+#ppt_w/2"/>
                                          </p:val>
                                        </p:tav>
                                        <p:tav tm="100000">
                                          <p:val>
                                            <p:strVal val="#ppt_x"/>
                                          </p:val>
                                        </p:tav>
                                      </p:tavLst>
                                    </p:anim>
                                    <p:anim calcmode="lin" valueType="num">
                                      <p:cBhvr additive="base">
                                        <p:cTn id="33" dur="250" fill="hold"/>
                                        <p:tgtEl>
                                          <p:spTgt spid="104451">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1"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pPr algn="ctr"/>
            <a:r>
              <a:rPr lang="en-US" dirty="0"/>
              <a:t>Mouth Props</a:t>
            </a:r>
          </a:p>
        </p:txBody>
      </p:sp>
      <p:sp>
        <p:nvSpPr>
          <p:cNvPr id="105475" name="Rectangle 3"/>
          <p:cNvSpPr>
            <a:spLocks noGrp="1" noChangeArrowheads="1"/>
          </p:cNvSpPr>
          <p:nvPr>
            <p:ph idx="1"/>
          </p:nvPr>
        </p:nvSpPr>
        <p:spPr/>
        <p:txBody>
          <a:bodyPr>
            <a:normAutofit fontScale="85000" lnSpcReduction="20000"/>
          </a:bodyPr>
          <a:lstStyle/>
          <a:p>
            <a:r>
              <a:rPr lang="en-US" dirty="0"/>
              <a:t>Tongue blade mouth prop-2 or 3 tongue blades taped together with adhesive tape</a:t>
            </a:r>
          </a:p>
          <a:p>
            <a:r>
              <a:rPr lang="en-US" dirty="0"/>
              <a:t>Clean rubber door stop can be a good prop. </a:t>
            </a:r>
          </a:p>
          <a:p>
            <a:r>
              <a:rPr lang="en-US" dirty="0"/>
              <a:t>Numerous durable rubber items are available in the pet toy section of most stores.  Stops should be chosen that least resemble a pet toy but are strong enough to withstand the forces of the human jaw</a:t>
            </a:r>
          </a:p>
          <a:p>
            <a:r>
              <a:rPr lang="en-US" dirty="0"/>
              <a:t>Open Wide props from Specialized Care Company</a:t>
            </a:r>
          </a:p>
          <a:p>
            <a:r>
              <a:rPr lang="en-US" dirty="0"/>
              <a:t>All props should be washed, labeled and kept with the person’s dental supplies. </a:t>
            </a:r>
          </a:p>
          <a:p>
            <a:r>
              <a:rPr lang="en-US" dirty="0"/>
              <a:t>Take prop out of mouth after each quadrant to allow person you are assisting to swallow saliva and rest the jaw.</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05475">
                                            <p:txEl>
                                              <p:pRg st="0" end="0"/>
                                            </p:txEl>
                                          </p:spTgt>
                                        </p:tgtEl>
                                        <p:attrNameLst>
                                          <p:attrName>style.visibility</p:attrName>
                                        </p:attrNameLst>
                                      </p:cBhvr>
                                      <p:to>
                                        <p:strVal val="visible"/>
                                      </p:to>
                                    </p:set>
                                    <p:anim calcmode="lin" valueType="num">
                                      <p:cBhvr additive="base">
                                        <p:cTn id="7" dur="250" fill="hold"/>
                                        <p:tgtEl>
                                          <p:spTgt spid="105475">
                                            <p:txEl>
                                              <p:pRg st="0" end="0"/>
                                            </p:txEl>
                                          </p:spTgt>
                                        </p:tgtEl>
                                        <p:attrNameLst>
                                          <p:attrName>ppt_x</p:attrName>
                                        </p:attrNameLst>
                                      </p:cBhvr>
                                      <p:tavLst>
                                        <p:tav tm="0">
                                          <p:val>
                                            <p:strVal val="1+#ppt_w/2"/>
                                          </p:val>
                                        </p:tav>
                                        <p:tav tm="100000">
                                          <p:val>
                                            <p:strVal val="#ppt_x"/>
                                          </p:val>
                                        </p:tav>
                                      </p:tavLst>
                                    </p:anim>
                                    <p:anim calcmode="lin" valueType="num">
                                      <p:cBhvr additive="base">
                                        <p:cTn id="8" dur="250" fill="hold"/>
                                        <p:tgtEl>
                                          <p:spTgt spid="105475">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2" fill="hold" grpId="0" nodeType="afterEffect">
                                  <p:stCondLst>
                                    <p:cond delay="0"/>
                                  </p:stCondLst>
                                  <p:childTnLst>
                                    <p:set>
                                      <p:cBhvr>
                                        <p:cTn id="11" dur="1" fill="hold">
                                          <p:stCondLst>
                                            <p:cond delay="0"/>
                                          </p:stCondLst>
                                        </p:cTn>
                                        <p:tgtEl>
                                          <p:spTgt spid="105475">
                                            <p:txEl>
                                              <p:pRg st="1" end="1"/>
                                            </p:txEl>
                                          </p:spTgt>
                                        </p:tgtEl>
                                        <p:attrNameLst>
                                          <p:attrName>style.visibility</p:attrName>
                                        </p:attrNameLst>
                                      </p:cBhvr>
                                      <p:to>
                                        <p:strVal val="visible"/>
                                      </p:to>
                                    </p:set>
                                    <p:anim calcmode="lin" valueType="num">
                                      <p:cBhvr additive="base">
                                        <p:cTn id="12" dur="250" fill="hold"/>
                                        <p:tgtEl>
                                          <p:spTgt spid="105475">
                                            <p:txEl>
                                              <p:pRg st="1" end="1"/>
                                            </p:txEl>
                                          </p:spTgt>
                                        </p:tgtEl>
                                        <p:attrNameLst>
                                          <p:attrName>ppt_x</p:attrName>
                                        </p:attrNameLst>
                                      </p:cBhvr>
                                      <p:tavLst>
                                        <p:tav tm="0">
                                          <p:val>
                                            <p:strVal val="1+#ppt_w/2"/>
                                          </p:val>
                                        </p:tav>
                                        <p:tav tm="100000">
                                          <p:val>
                                            <p:strVal val="#ppt_x"/>
                                          </p:val>
                                        </p:tav>
                                      </p:tavLst>
                                    </p:anim>
                                    <p:anim calcmode="lin" valueType="num">
                                      <p:cBhvr additive="base">
                                        <p:cTn id="13" dur="250" fill="hold"/>
                                        <p:tgtEl>
                                          <p:spTgt spid="105475">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2" fill="hold" grpId="0" nodeType="afterEffect">
                                  <p:stCondLst>
                                    <p:cond delay="0"/>
                                  </p:stCondLst>
                                  <p:childTnLst>
                                    <p:set>
                                      <p:cBhvr>
                                        <p:cTn id="16" dur="1" fill="hold">
                                          <p:stCondLst>
                                            <p:cond delay="0"/>
                                          </p:stCondLst>
                                        </p:cTn>
                                        <p:tgtEl>
                                          <p:spTgt spid="105475">
                                            <p:txEl>
                                              <p:pRg st="2" end="2"/>
                                            </p:txEl>
                                          </p:spTgt>
                                        </p:tgtEl>
                                        <p:attrNameLst>
                                          <p:attrName>style.visibility</p:attrName>
                                        </p:attrNameLst>
                                      </p:cBhvr>
                                      <p:to>
                                        <p:strVal val="visible"/>
                                      </p:to>
                                    </p:set>
                                    <p:anim calcmode="lin" valueType="num">
                                      <p:cBhvr additive="base">
                                        <p:cTn id="17" dur="250" fill="hold"/>
                                        <p:tgtEl>
                                          <p:spTgt spid="105475">
                                            <p:txEl>
                                              <p:pRg st="2" end="2"/>
                                            </p:txEl>
                                          </p:spTgt>
                                        </p:tgtEl>
                                        <p:attrNameLst>
                                          <p:attrName>ppt_x</p:attrName>
                                        </p:attrNameLst>
                                      </p:cBhvr>
                                      <p:tavLst>
                                        <p:tav tm="0">
                                          <p:val>
                                            <p:strVal val="1+#ppt_w/2"/>
                                          </p:val>
                                        </p:tav>
                                        <p:tav tm="100000">
                                          <p:val>
                                            <p:strVal val="#ppt_x"/>
                                          </p:val>
                                        </p:tav>
                                      </p:tavLst>
                                    </p:anim>
                                    <p:anim calcmode="lin" valueType="num">
                                      <p:cBhvr additive="base">
                                        <p:cTn id="18" dur="250" fill="hold"/>
                                        <p:tgtEl>
                                          <p:spTgt spid="105475">
                                            <p:txEl>
                                              <p:pRg st="2" end="2"/>
                                            </p:txEl>
                                          </p:spTgt>
                                        </p:tgtEl>
                                        <p:attrNameLst>
                                          <p:attrName>ppt_y</p:attrName>
                                        </p:attrNameLst>
                                      </p:cBhvr>
                                      <p:tavLst>
                                        <p:tav tm="0">
                                          <p:val>
                                            <p:strVal val="#ppt_y"/>
                                          </p:val>
                                        </p:tav>
                                        <p:tav tm="100000">
                                          <p:val>
                                            <p:strVal val="#ppt_y"/>
                                          </p:val>
                                        </p:tav>
                                      </p:tavLst>
                                    </p:anim>
                                  </p:childTnLst>
                                </p:cTn>
                              </p:par>
                            </p:childTnLst>
                          </p:cTn>
                        </p:par>
                        <p:par>
                          <p:cTn id="19" fill="hold">
                            <p:stCondLst>
                              <p:cond delay="750"/>
                            </p:stCondLst>
                            <p:childTnLst>
                              <p:par>
                                <p:cTn id="20" presetID="2" presetClass="entr" presetSubtype="2" fill="hold" grpId="0" nodeType="afterEffect">
                                  <p:stCondLst>
                                    <p:cond delay="0"/>
                                  </p:stCondLst>
                                  <p:childTnLst>
                                    <p:set>
                                      <p:cBhvr>
                                        <p:cTn id="21" dur="1" fill="hold">
                                          <p:stCondLst>
                                            <p:cond delay="0"/>
                                          </p:stCondLst>
                                        </p:cTn>
                                        <p:tgtEl>
                                          <p:spTgt spid="105475">
                                            <p:txEl>
                                              <p:pRg st="3" end="3"/>
                                            </p:txEl>
                                          </p:spTgt>
                                        </p:tgtEl>
                                        <p:attrNameLst>
                                          <p:attrName>style.visibility</p:attrName>
                                        </p:attrNameLst>
                                      </p:cBhvr>
                                      <p:to>
                                        <p:strVal val="visible"/>
                                      </p:to>
                                    </p:set>
                                    <p:anim calcmode="lin" valueType="num">
                                      <p:cBhvr additive="base">
                                        <p:cTn id="22" dur="250" fill="hold"/>
                                        <p:tgtEl>
                                          <p:spTgt spid="105475">
                                            <p:txEl>
                                              <p:pRg st="3" end="3"/>
                                            </p:txEl>
                                          </p:spTgt>
                                        </p:tgtEl>
                                        <p:attrNameLst>
                                          <p:attrName>ppt_x</p:attrName>
                                        </p:attrNameLst>
                                      </p:cBhvr>
                                      <p:tavLst>
                                        <p:tav tm="0">
                                          <p:val>
                                            <p:strVal val="1+#ppt_w/2"/>
                                          </p:val>
                                        </p:tav>
                                        <p:tav tm="100000">
                                          <p:val>
                                            <p:strVal val="#ppt_x"/>
                                          </p:val>
                                        </p:tav>
                                      </p:tavLst>
                                    </p:anim>
                                    <p:anim calcmode="lin" valueType="num">
                                      <p:cBhvr additive="base">
                                        <p:cTn id="23" dur="250" fill="hold"/>
                                        <p:tgtEl>
                                          <p:spTgt spid="105475">
                                            <p:txEl>
                                              <p:pRg st="3" end="3"/>
                                            </p:txEl>
                                          </p:spTgt>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105475">
                                            <p:txEl>
                                              <p:pRg st="4" end="4"/>
                                            </p:txEl>
                                          </p:spTgt>
                                        </p:tgtEl>
                                        <p:attrNameLst>
                                          <p:attrName>style.visibility</p:attrName>
                                        </p:attrNameLst>
                                      </p:cBhvr>
                                      <p:to>
                                        <p:strVal val="visible"/>
                                      </p:to>
                                    </p:set>
                                    <p:anim calcmode="lin" valueType="num">
                                      <p:cBhvr additive="base">
                                        <p:cTn id="27" dur="250" fill="hold"/>
                                        <p:tgtEl>
                                          <p:spTgt spid="105475">
                                            <p:txEl>
                                              <p:pRg st="4" end="4"/>
                                            </p:txEl>
                                          </p:spTgt>
                                        </p:tgtEl>
                                        <p:attrNameLst>
                                          <p:attrName>ppt_x</p:attrName>
                                        </p:attrNameLst>
                                      </p:cBhvr>
                                      <p:tavLst>
                                        <p:tav tm="0">
                                          <p:val>
                                            <p:strVal val="1+#ppt_w/2"/>
                                          </p:val>
                                        </p:tav>
                                        <p:tav tm="100000">
                                          <p:val>
                                            <p:strVal val="#ppt_x"/>
                                          </p:val>
                                        </p:tav>
                                      </p:tavLst>
                                    </p:anim>
                                    <p:anim calcmode="lin" valueType="num">
                                      <p:cBhvr additive="base">
                                        <p:cTn id="28" dur="250" fill="hold"/>
                                        <p:tgtEl>
                                          <p:spTgt spid="105475">
                                            <p:txEl>
                                              <p:pRg st="4" end="4"/>
                                            </p:txEl>
                                          </p:spTgt>
                                        </p:tgtEl>
                                        <p:attrNameLst>
                                          <p:attrName>ppt_y</p:attrName>
                                        </p:attrNameLst>
                                      </p:cBhvr>
                                      <p:tavLst>
                                        <p:tav tm="0">
                                          <p:val>
                                            <p:strVal val="#ppt_y"/>
                                          </p:val>
                                        </p:tav>
                                        <p:tav tm="100000">
                                          <p:val>
                                            <p:strVal val="#ppt_y"/>
                                          </p:val>
                                        </p:tav>
                                      </p:tavLst>
                                    </p:anim>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105475">
                                            <p:txEl>
                                              <p:pRg st="5" end="5"/>
                                            </p:txEl>
                                          </p:spTgt>
                                        </p:tgtEl>
                                        <p:attrNameLst>
                                          <p:attrName>style.visibility</p:attrName>
                                        </p:attrNameLst>
                                      </p:cBhvr>
                                      <p:to>
                                        <p:strVal val="visible"/>
                                      </p:to>
                                    </p:set>
                                    <p:anim calcmode="lin" valueType="num">
                                      <p:cBhvr additive="base">
                                        <p:cTn id="32" dur="250" fill="hold"/>
                                        <p:tgtEl>
                                          <p:spTgt spid="105475">
                                            <p:txEl>
                                              <p:pRg st="5" end="5"/>
                                            </p:txEl>
                                          </p:spTgt>
                                        </p:tgtEl>
                                        <p:attrNameLst>
                                          <p:attrName>ppt_x</p:attrName>
                                        </p:attrNameLst>
                                      </p:cBhvr>
                                      <p:tavLst>
                                        <p:tav tm="0">
                                          <p:val>
                                            <p:strVal val="1+#ppt_w/2"/>
                                          </p:val>
                                        </p:tav>
                                        <p:tav tm="100000">
                                          <p:val>
                                            <p:strVal val="#ppt_x"/>
                                          </p:val>
                                        </p:tav>
                                      </p:tavLst>
                                    </p:anim>
                                    <p:anim calcmode="lin" valueType="num">
                                      <p:cBhvr additive="base">
                                        <p:cTn id="33" dur="250" fill="hold"/>
                                        <p:tgtEl>
                                          <p:spTgt spid="105475">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5"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dirty="0"/>
              <a:t>Mouth props</a:t>
            </a:r>
          </a:p>
        </p:txBody>
      </p:sp>
      <p:pic>
        <p:nvPicPr>
          <p:cNvPr id="5" name="Content Placeholder 4" descr="DPP_03232039.JPG"/>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457200" y="1929416"/>
            <a:ext cx="4038600" cy="2056694"/>
          </a:xfrm>
        </p:spPr>
      </p:pic>
      <p:sp>
        <p:nvSpPr>
          <p:cNvPr id="14" name="Content Placeholder 13"/>
          <p:cNvSpPr>
            <a:spLocks noGrp="1"/>
          </p:cNvSpPr>
          <p:nvPr>
            <p:ph sz="half" idx="2"/>
          </p:nvPr>
        </p:nvSpPr>
        <p:spPr>
          <a:xfrm>
            <a:off x="4572000" y="1847088"/>
            <a:ext cx="4343400" cy="4782312"/>
          </a:xfrm>
        </p:spPr>
        <p:txBody>
          <a:bodyPr>
            <a:normAutofit fontScale="85000" lnSpcReduction="10000"/>
          </a:bodyPr>
          <a:lstStyle/>
          <a:p>
            <a:r>
              <a:rPr lang="en-US" dirty="0"/>
              <a:t>As patient bites down on one side, perform care on the other.  </a:t>
            </a:r>
          </a:p>
          <a:p>
            <a:r>
              <a:rPr lang="en-US" dirty="0"/>
              <a:t>Keep on the BACK teeth.  </a:t>
            </a:r>
          </a:p>
          <a:p>
            <a:r>
              <a:rPr lang="en-US" dirty="0"/>
              <a:t>Do not push backward with prop, but upward against the upper arch which is stable. This way if they open more, you will not slip further into the mouth.</a:t>
            </a:r>
          </a:p>
          <a:p>
            <a:r>
              <a:rPr lang="en-US" dirty="0"/>
              <a:t>Give a break from the prop after each quadrant is completed with task performing.  </a:t>
            </a:r>
          </a:p>
          <a:p>
            <a:r>
              <a:rPr lang="en-US" dirty="0"/>
              <a:t>One person can stabilize with head and prop while another performs oral care</a:t>
            </a:r>
          </a:p>
          <a:p>
            <a:endParaRPr lang="en-US" dirty="0"/>
          </a:p>
        </p:txBody>
      </p:sp>
      <p:pic>
        <p:nvPicPr>
          <p:cNvPr id="7" name="Content Placeholder 6" descr="DPP_032134 (2).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685800" y="4215489"/>
            <a:ext cx="3620737" cy="2413911"/>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50" fill="hold"/>
                                        <p:tgtEl>
                                          <p:spTgt spid="5"/>
                                        </p:tgtEl>
                                        <p:attrNameLst>
                                          <p:attrName>ppt_x</p:attrName>
                                        </p:attrNameLst>
                                      </p:cBhvr>
                                      <p:tavLst>
                                        <p:tav tm="0">
                                          <p:val>
                                            <p:strVal val="#ppt_x"/>
                                          </p:val>
                                        </p:tav>
                                        <p:tav tm="100000">
                                          <p:val>
                                            <p:strVal val="#ppt_x"/>
                                          </p:val>
                                        </p:tav>
                                      </p:tavLst>
                                    </p:anim>
                                    <p:anim calcmode="lin" valueType="num">
                                      <p:cBhvr additive="base">
                                        <p:cTn id="8" dur="25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 calcmode="lin" valueType="num">
                                      <p:cBhvr additive="base">
                                        <p:cTn id="11" dur="25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12" dur="250" fill="hold"/>
                                        <p:tgtEl>
                                          <p:spTgt spid="14">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4">
                                            <p:txEl>
                                              <p:pRg st="1" end="1"/>
                                            </p:txEl>
                                          </p:spTgt>
                                        </p:tgtEl>
                                        <p:attrNameLst>
                                          <p:attrName>style.visibility</p:attrName>
                                        </p:attrNameLst>
                                      </p:cBhvr>
                                      <p:to>
                                        <p:strVal val="visible"/>
                                      </p:to>
                                    </p:set>
                                    <p:anim calcmode="lin" valueType="num">
                                      <p:cBhvr additive="base">
                                        <p:cTn id="15" dur="250" fill="hold"/>
                                        <p:tgtEl>
                                          <p:spTgt spid="14">
                                            <p:txEl>
                                              <p:pRg st="1" end="1"/>
                                            </p:txEl>
                                          </p:spTgt>
                                        </p:tgtEl>
                                        <p:attrNameLst>
                                          <p:attrName>ppt_x</p:attrName>
                                        </p:attrNameLst>
                                      </p:cBhvr>
                                      <p:tavLst>
                                        <p:tav tm="0">
                                          <p:val>
                                            <p:strVal val="1+#ppt_w/2"/>
                                          </p:val>
                                        </p:tav>
                                        <p:tav tm="100000">
                                          <p:val>
                                            <p:strVal val="#ppt_x"/>
                                          </p:val>
                                        </p:tav>
                                      </p:tavLst>
                                    </p:anim>
                                    <p:anim calcmode="lin" valueType="num">
                                      <p:cBhvr additive="base">
                                        <p:cTn id="16" dur="250" fill="hold"/>
                                        <p:tgtEl>
                                          <p:spTgt spid="14">
                                            <p:txEl>
                                              <p:pRg st="1" end="1"/>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4">
                                            <p:txEl>
                                              <p:pRg st="2" end="2"/>
                                            </p:txEl>
                                          </p:spTgt>
                                        </p:tgtEl>
                                        <p:attrNameLst>
                                          <p:attrName>style.visibility</p:attrName>
                                        </p:attrNameLst>
                                      </p:cBhvr>
                                      <p:to>
                                        <p:strVal val="visible"/>
                                      </p:to>
                                    </p:set>
                                    <p:anim calcmode="lin" valueType="num">
                                      <p:cBhvr additive="base">
                                        <p:cTn id="19" dur="250" fill="hold"/>
                                        <p:tgtEl>
                                          <p:spTgt spid="14">
                                            <p:txEl>
                                              <p:pRg st="2" end="2"/>
                                            </p:txEl>
                                          </p:spTgt>
                                        </p:tgtEl>
                                        <p:attrNameLst>
                                          <p:attrName>ppt_x</p:attrName>
                                        </p:attrNameLst>
                                      </p:cBhvr>
                                      <p:tavLst>
                                        <p:tav tm="0">
                                          <p:val>
                                            <p:strVal val="1+#ppt_w/2"/>
                                          </p:val>
                                        </p:tav>
                                        <p:tav tm="100000">
                                          <p:val>
                                            <p:strVal val="#ppt_x"/>
                                          </p:val>
                                        </p:tav>
                                      </p:tavLst>
                                    </p:anim>
                                    <p:anim calcmode="lin" valueType="num">
                                      <p:cBhvr additive="base">
                                        <p:cTn id="20" dur="250" fill="hold"/>
                                        <p:tgtEl>
                                          <p:spTgt spid="14">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14">
                                            <p:txEl>
                                              <p:pRg st="3" end="3"/>
                                            </p:txEl>
                                          </p:spTgt>
                                        </p:tgtEl>
                                        <p:attrNameLst>
                                          <p:attrName>style.visibility</p:attrName>
                                        </p:attrNameLst>
                                      </p:cBhvr>
                                      <p:to>
                                        <p:strVal val="visible"/>
                                      </p:to>
                                    </p:set>
                                    <p:anim calcmode="lin" valueType="num">
                                      <p:cBhvr additive="base">
                                        <p:cTn id="23" dur="250" fill="hold"/>
                                        <p:tgtEl>
                                          <p:spTgt spid="14">
                                            <p:txEl>
                                              <p:pRg st="3" end="3"/>
                                            </p:txEl>
                                          </p:spTgt>
                                        </p:tgtEl>
                                        <p:attrNameLst>
                                          <p:attrName>ppt_x</p:attrName>
                                        </p:attrNameLst>
                                      </p:cBhvr>
                                      <p:tavLst>
                                        <p:tav tm="0">
                                          <p:val>
                                            <p:strVal val="1+#ppt_w/2"/>
                                          </p:val>
                                        </p:tav>
                                        <p:tav tm="100000">
                                          <p:val>
                                            <p:strVal val="#ppt_x"/>
                                          </p:val>
                                        </p:tav>
                                      </p:tavLst>
                                    </p:anim>
                                    <p:anim calcmode="lin" valueType="num">
                                      <p:cBhvr additive="base">
                                        <p:cTn id="24" dur="250" fill="hold"/>
                                        <p:tgtEl>
                                          <p:spTgt spid="14">
                                            <p:txEl>
                                              <p:pRg st="3" end="3"/>
                                            </p:txEl>
                                          </p:spTgt>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14">
                                            <p:txEl>
                                              <p:pRg st="4" end="4"/>
                                            </p:txEl>
                                          </p:spTgt>
                                        </p:tgtEl>
                                        <p:attrNameLst>
                                          <p:attrName>style.visibility</p:attrName>
                                        </p:attrNameLst>
                                      </p:cBhvr>
                                      <p:to>
                                        <p:strVal val="visible"/>
                                      </p:to>
                                    </p:set>
                                    <p:anim calcmode="lin" valueType="num">
                                      <p:cBhvr additive="base">
                                        <p:cTn id="27" dur="250" fill="hold"/>
                                        <p:tgtEl>
                                          <p:spTgt spid="14">
                                            <p:txEl>
                                              <p:pRg st="4" end="4"/>
                                            </p:txEl>
                                          </p:spTgt>
                                        </p:tgtEl>
                                        <p:attrNameLst>
                                          <p:attrName>ppt_x</p:attrName>
                                        </p:attrNameLst>
                                      </p:cBhvr>
                                      <p:tavLst>
                                        <p:tav tm="0">
                                          <p:val>
                                            <p:strVal val="1+#ppt_w/2"/>
                                          </p:val>
                                        </p:tav>
                                        <p:tav tm="100000">
                                          <p:val>
                                            <p:strVal val="#ppt_x"/>
                                          </p:val>
                                        </p:tav>
                                      </p:tavLst>
                                    </p:anim>
                                    <p:anim calcmode="lin" valueType="num">
                                      <p:cBhvr additive="base">
                                        <p:cTn id="28" dur="250" fill="hold"/>
                                        <p:tgtEl>
                                          <p:spTgt spid="14">
                                            <p:txEl>
                                              <p:pRg st="4" end="4"/>
                                            </p:txEl>
                                          </p:spTgt>
                                        </p:tgtEl>
                                        <p:attrNameLst>
                                          <p:attrName>ppt_y</p:attrName>
                                        </p:attrNameLst>
                                      </p:cBhvr>
                                      <p:tavLst>
                                        <p:tav tm="0">
                                          <p:val>
                                            <p:strVal val="#ppt_y"/>
                                          </p:val>
                                        </p:tav>
                                        <p:tav tm="100000">
                                          <p:val>
                                            <p:strVal val="#ppt_y"/>
                                          </p:val>
                                        </p:tav>
                                      </p:tavLst>
                                    </p:anim>
                                  </p:childTnLst>
                                </p:cTn>
                              </p:par>
                            </p:childTnLst>
                          </p:cTn>
                        </p:par>
                        <p:par>
                          <p:cTn id="29" fill="hold">
                            <p:stCondLst>
                              <p:cond delay="250"/>
                            </p:stCondLst>
                            <p:childTnLst>
                              <p:par>
                                <p:cTn id="30" presetID="2" presetClass="entr" presetSubtype="4"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250" fill="hold"/>
                                        <p:tgtEl>
                                          <p:spTgt spid="7"/>
                                        </p:tgtEl>
                                        <p:attrNameLst>
                                          <p:attrName>ppt_x</p:attrName>
                                        </p:attrNameLst>
                                      </p:cBhvr>
                                      <p:tavLst>
                                        <p:tav tm="0">
                                          <p:val>
                                            <p:strVal val="#ppt_x"/>
                                          </p:val>
                                        </p:tav>
                                        <p:tav tm="100000">
                                          <p:val>
                                            <p:strVal val="#ppt_x"/>
                                          </p:val>
                                        </p:tav>
                                      </p:tavLst>
                                    </p:anim>
                                    <p:anim calcmode="lin" valueType="num">
                                      <p:cBhvr additive="base">
                                        <p:cTn id="33" dur="25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a:bodyPr>
          <a:lstStyle/>
          <a:p>
            <a:r>
              <a:rPr lang="en-US" dirty="0"/>
              <a:t>Safe and Effective Head Stabilization</a:t>
            </a:r>
          </a:p>
        </p:txBody>
      </p:sp>
      <p:sp>
        <p:nvSpPr>
          <p:cNvPr id="3" name="Content Placeholder 2"/>
          <p:cNvSpPr>
            <a:spLocks noGrp="1"/>
          </p:cNvSpPr>
          <p:nvPr>
            <p:ph idx="1"/>
          </p:nvPr>
        </p:nvSpPr>
        <p:spPr/>
        <p:txBody>
          <a:bodyPr/>
          <a:lstStyle/>
          <a:p>
            <a:r>
              <a:rPr lang="en-US" dirty="0"/>
              <a:t>Pressure on boney prominences (forehead, cheek bone, lower jaw)</a:t>
            </a:r>
          </a:p>
          <a:p>
            <a:r>
              <a:rPr lang="en-US" dirty="0"/>
              <a:t>Pressure opposite direction to resistance from resident</a:t>
            </a:r>
          </a:p>
          <a:p>
            <a:r>
              <a:rPr lang="en-US" dirty="0"/>
              <a:t>Pressure of equal or less force to that from resident</a:t>
            </a:r>
          </a:p>
          <a:p>
            <a:r>
              <a:rPr lang="en-US" dirty="0"/>
              <a:t>Preventing movements, not necessarily relocating</a:t>
            </a:r>
          </a:p>
          <a:p>
            <a:r>
              <a:rPr lang="en-US" dirty="0"/>
              <a:t>Use hands, arms, shoulder, chest </a:t>
            </a:r>
          </a:p>
          <a:p>
            <a:r>
              <a:rPr lang="en-US" dirty="0"/>
              <a:t>Cradle against yourself or against a chair, wheelchair, couch, bed, pillow, etc.</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5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25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2"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25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3" dur="25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2"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25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8" dur="25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19" fill="hold">
                            <p:stCondLst>
                              <p:cond delay="750"/>
                            </p:stCondLst>
                            <p:childTnLst>
                              <p:par>
                                <p:cTn id="20" presetID="2" presetClass="entr" presetSubtype="2"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25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3" dur="25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25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8" dur="25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calcmode="lin" valueType="num">
                                      <p:cBhvr additive="base">
                                        <p:cTn id="32" dur="25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33" dur="25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Safe and Effective Head Stabilization</a:t>
            </a:r>
          </a:p>
        </p:txBody>
      </p:sp>
      <p:pic>
        <p:nvPicPr>
          <p:cNvPr id="4" name="Content Placeholder 7" descr="IMG_0593.JP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56416" y="1827370"/>
            <a:ext cx="1753985" cy="1172095"/>
          </a:xfrm>
        </p:spPr>
      </p:pic>
      <p:pic>
        <p:nvPicPr>
          <p:cNvPr id="5" name="Picture 4" descr="IMG_059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46461" y="1844576"/>
            <a:ext cx="1755648" cy="1170432"/>
          </a:xfrm>
          <a:prstGeom prst="rect">
            <a:avLst/>
          </a:prstGeom>
        </p:spPr>
      </p:pic>
      <p:pic>
        <p:nvPicPr>
          <p:cNvPr id="6" name="Picture 5" descr="IMG_0595.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5006" y="1805247"/>
            <a:ext cx="1828800" cy="1219200"/>
          </a:xfrm>
          <a:prstGeom prst="rect">
            <a:avLst/>
          </a:prstGeom>
        </p:spPr>
      </p:pic>
      <p:pic>
        <p:nvPicPr>
          <p:cNvPr id="7" name="Content Placeholder 8" descr="IMG_0594.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8000" y="1828800"/>
            <a:ext cx="1826342" cy="1218616"/>
          </a:xfrm>
          <a:prstGeom prst="rect">
            <a:avLst/>
          </a:prstGeom>
        </p:spPr>
      </p:pic>
      <p:pic>
        <p:nvPicPr>
          <p:cNvPr id="8" name="Picture 2" descr="E:\DPP_03214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4760" y="4433762"/>
            <a:ext cx="3327349" cy="2133600"/>
          </a:xfrm>
          <a:prstGeom prst="rect">
            <a:avLst/>
          </a:prstGeom>
          <a:noFill/>
        </p:spPr>
      </p:pic>
      <p:pic>
        <p:nvPicPr>
          <p:cNvPr id="9" name="Picture 3" descr="E:\DPP_03232049.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24844" y="4128962"/>
            <a:ext cx="3066312" cy="2438400"/>
          </a:xfrm>
          <a:prstGeom prst="rect">
            <a:avLst/>
          </a:prstGeom>
          <a:noFill/>
        </p:spPr>
      </p:pic>
      <p:sp>
        <p:nvSpPr>
          <p:cNvPr id="13" name="TextBox 12"/>
          <p:cNvSpPr txBox="1"/>
          <p:nvPr/>
        </p:nvSpPr>
        <p:spPr>
          <a:xfrm>
            <a:off x="457200" y="3780954"/>
            <a:ext cx="4701865" cy="461665"/>
          </a:xfrm>
          <a:prstGeom prst="rect">
            <a:avLst/>
          </a:prstGeom>
          <a:noFill/>
        </p:spPr>
        <p:txBody>
          <a:bodyPr wrap="none" rtlCol="0">
            <a:spAutoFit/>
          </a:bodyPr>
          <a:lstStyle/>
          <a:p>
            <a:pPr lvl="0"/>
            <a:r>
              <a:rPr lang="en-US" sz="2400" dirty="0">
                <a:solidFill>
                  <a:prstClr val="black"/>
                </a:solidFill>
                <a:latin typeface="+mj-lt"/>
              </a:rPr>
              <a:t>Cradle against stable object or chest</a:t>
            </a:r>
          </a:p>
        </p:txBody>
      </p:sp>
      <p:sp>
        <p:nvSpPr>
          <p:cNvPr id="3" name="TextBox 2"/>
          <p:cNvSpPr txBox="1"/>
          <p:nvPr/>
        </p:nvSpPr>
        <p:spPr>
          <a:xfrm>
            <a:off x="2522726" y="3159377"/>
            <a:ext cx="4244560" cy="461665"/>
          </a:xfrm>
          <a:prstGeom prst="rect">
            <a:avLst/>
          </a:prstGeom>
          <a:noFill/>
        </p:spPr>
        <p:txBody>
          <a:bodyPr wrap="none" rtlCol="0">
            <a:spAutoFit/>
          </a:bodyPr>
          <a:lstStyle/>
          <a:p>
            <a:r>
              <a:rPr lang="en-US" sz="2400" dirty="0">
                <a:latin typeface="+mj-lt"/>
              </a:rPr>
              <a:t>Pressure on boney prominences</a:t>
            </a:r>
            <a:r>
              <a:rPr lang="en-US" dirty="0"/>
              <a:t>.</a:t>
            </a:r>
          </a:p>
        </p:txBody>
      </p:sp>
    </p:spTree>
    <p:extLst>
      <p:ext uri="{BB962C8B-B14F-4D97-AF65-F5344CB8AC3E}">
        <p14:creationId xmlns:p14="http://schemas.microsoft.com/office/powerpoint/2010/main" val="34393646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fill="hold"/>
                                        <p:tgtEl>
                                          <p:spTgt spid="4"/>
                                        </p:tgtEl>
                                        <p:attrNameLst>
                                          <p:attrName>ppt_x</p:attrName>
                                        </p:attrNameLst>
                                      </p:cBhvr>
                                      <p:tavLst>
                                        <p:tav tm="0">
                                          <p:val>
                                            <p:strVal val="#ppt_x"/>
                                          </p:val>
                                        </p:tav>
                                        <p:tav tm="100000">
                                          <p:val>
                                            <p:strVal val="#ppt_x"/>
                                          </p:val>
                                        </p:tav>
                                      </p:tavLst>
                                    </p:anim>
                                    <p:anim calcmode="lin" valueType="num">
                                      <p:cBhvr additive="base">
                                        <p:cTn id="8" dur="25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250" fill="hold"/>
                                        <p:tgtEl>
                                          <p:spTgt spid="3"/>
                                        </p:tgtEl>
                                        <p:attrNameLst>
                                          <p:attrName>ppt_x</p:attrName>
                                        </p:attrNameLst>
                                      </p:cBhvr>
                                      <p:tavLst>
                                        <p:tav tm="0">
                                          <p:val>
                                            <p:strVal val="#ppt_x"/>
                                          </p:val>
                                        </p:tav>
                                        <p:tav tm="100000">
                                          <p:val>
                                            <p:strVal val="#ppt_x"/>
                                          </p:val>
                                        </p:tav>
                                      </p:tavLst>
                                    </p:anim>
                                    <p:anim calcmode="lin" valueType="num">
                                      <p:cBhvr additive="base">
                                        <p:cTn id="12" dur="25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250"/>
                            </p:stCondLst>
                            <p:childTnLst>
                              <p:par>
                                <p:cTn id="14" presetID="2" presetClass="entr" presetSubtype="4"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250" fill="hold"/>
                                        <p:tgtEl>
                                          <p:spTgt spid="5"/>
                                        </p:tgtEl>
                                        <p:attrNameLst>
                                          <p:attrName>ppt_x</p:attrName>
                                        </p:attrNameLst>
                                      </p:cBhvr>
                                      <p:tavLst>
                                        <p:tav tm="0">
                                          <p:val>
                                            <p:strVal val="#ppt_x"/>
                                          </p:val>
                                        </p:tav>
                                        <p:tav tm="100000">
                                          <p:val>
                                            <p:strVal val="#ppt_x"/>
                                          </p:val>
                                        </p:tav>
                                      </p:tavLst>
                                    </p:anim>
                                    <p:anim calcmode="lin" valueType="num">
                                      <p:cBhvr additive="base">
                                        <p:cTn id="17" dur="250" fill="hold"/>
                                        <p:tgtEl>
                                          <p:spTgt spid="5"/>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2" presetClass="entr" presetSubtype="4"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250" fill="hold"/>
                                        <p:tgtEl>
                                          <p:spTgt spid="6"/>
                                        </p:tgtEl>
                                        <p:attrNameLst>
                                          <p:attrName>ppt_x</p:attrName>
                                        </p:attrNameLst>
                                      </p:cBhvr>
                                      <p:tavLst>
                                        <p:tav tm="0">
                                          <p:val>
                                            <p:strVal val="#ppt_x"/>
                                          </p:val>
                                        </p:tav>
                                        <p:tav tm="100000">
                                          <p:val>
                                            <p:strVal val="#ppt_x"/>
                                          </p:val>
                                        </p:tav>
                                      </p:tavLst>
                                    </p:anim>
                                    <p:anim calcmode="lin" valueType="num">
                                      <p:cBhvr additive="base">
                                        <p:cTn id="22" dur="250" fill="hold"/>
                                        <p:tgtEl>
                                          <p:spTgt spid="6"/>
                                        </p:tgtEl>
                                        <p:attrNameLst>
                                          <p:attrName>ppt_y</p:attrName>
                                        </p:attrNameLst>
                                      </p:cBhvr>
                                      <p:tavLst>
                                        <p:tav tm="0">
                                          <p:val>
                                            <p:strVal val="1+#ppt_h/2"/>
                                          </p:val>
                                        </p:tav>
                                        <p:tav tm="100000">
                                          <p:val>
                                            <p:strVal val="#ppt_y"/>
                                          </p:val>
                                        </p:tav>
                                      </p:tavLst>
                                    </p:anim>
                                  </p:childTnLst>
                                </p:cTn>
                              </p:par>
                            </p:childTnLst>
                          </p:cTn>
                        </p:par>
                        <p:par>
                          <p:cTn id="23" fill="hold">
                            <p:stCondLst>
                              <p:cond delay="750"/>
                            </p:stCondLst>
                            <p:childTnLst>
                              <p:par>
                                <p:cTn id="24" presetID="2" presetClass="entr" presetSubtype="4"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250" fill="hold"/>
                                        <p:tgtEl>
                                          <p:spTgt spid="7"/>
                                        </p:tgtEl>
                                        <p:attrNameLst>
                                          <p:attrName>ppt_x</p:attrName>
                                        </p:attrNameLst>
                                      </p:cBhvr>
                                      <p:tavLst>
                                        <p:tav tm="0">
                                          <p:val>
                                            <p:strVal val="#ppt_x"/>
                                          </p:val>
                                        </p:tav>
                                        <p:tav tm="100000">
                                          <p:val>
                                            <p:strVal val="#ppt_x"/>
                                          </p:val>
                                        </p:tav>
                                      </p:tavLst>
                                    </p:anim>
                                    <p:anim calcmode="lin" valueType="num">
                                      <p:cBhvr additive="base">
                                        <p:cTn id="27" dur="250" fill="hold"/>
                                        <p:tgtEl>
                                          <p:spTgt spid="7"/>
                                        </p:tgtEl>
                                        <p:attrNameLst>
                                          <p:attrName>ppt_y</p:attrName>
                                        </p:attrNameLst>
                                      </p:cBhvr>
                                      <p:tavLst>
                                        <p:tav tm="0">
                                          <p:val>
                                            <p:strVal val="1+#ppt_h/2"/>
                                          </p:val>
                                        </p:tav>
                                        <p:tav tm="100000">
                                          <p:val>
                                            <p:strVal val="#ppt_y"/>
                                          </p:val>
                                        </p:tav>
                                      </p:tavLst>
                                    </p:anim>
                                  </p:childTnLst>
                                </p:cTn>
                              </p:par>
                            </p:childTnLst>
                          </p:cTn>
                        </p:par>
                        <p:par>
                          <p:cTn id="28" fill="hold">
                            <p:stCondLst>
                              <p:cond delay="1000"/>
                            </p:stCondLst>
                            <p:childTnLst>
                              <p:par>
                                <p:cTn id="29" presetID="2" presetClass="entr" presetSubtype="4"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250" fill="hold"/>
                                        <p:tgtEl>
                                          <p:spTgt spid="8"/>
                                        </p:tgtEl>
                                        <p:attrNameLst>
                                          <p:attrName>ppt_x</p:attrName>
                                        </p:attrNameLst>
                                      </p:cBhvr>
                                      <p:tavLst>
                                        <p:tav tm="0">
                                          <p:val>
                                            <p:strVal val="#ppt_x"/>
                                          </p:val>
                                        </p:tav>
                                        <p:tav tm="100000">
                                          <p:val>
                                            <p:strVal val="#ppt_x"/>
                                          </p:val>
                                        </p:tav>
                                      </p:tavLst>
                                    </p:anim>
                                    <p:anim calcmode="lin" valueType="num">
                                      <p:cBhvr additive="base">
                                        <p:cTn id="32" dur="250" fill="hold"/>
                                        <p:tgtEl>
                                          <p:spTgt spid="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250" fill="hold"/>
                                        <p:tgtEl>
                                          <p:spTgt spid="13"/>
                                        </p:tgtEl>
                                        <p:attrNameLst>
                                          <p:attrName>ppt_x</p:attrName>
                                        </p:attrNameLst>
                                      </p:cBhvr>
                                      <p:tavLst>
                                        <p:tav tm="0">
                                          <p:val>
                                            <p:strVal val="#ppt_x"/>
                                          </p:val>
                                        </p:tav>
                                        <p:tav tm="100000">
                                          <p:val>
                                            <p:strVal val="#ppt_x"/>
                                          </p:val>
                                        </p:tav>
                                      </p:tavLst>
                                    </p:anim>
                                    <p:anim calcmode="lin" valueType="num">
                                      <p:cBhvr additive="base">
                                        <p:cTn id="36" dur="250" fill="hold"/>
                                        <p:tgtEl>
                                          <p:spTgt spid="13"/>
                                        </p:tgtEl>
                                        <p:attrNameLst>
                                          <p:attrName>ppt_y</p:attrName>
                                        </p:attrNameLst>
                                      </p:cBhvr>
                                      <p:tavLst>
                                        <p:tav tm="0">
                                          <p:val>
                                            <p:strVal val="1+#ppt_h/2"/>
                                          </p:val>
                                        </p:tav>
                                        <p:tav tm="100000">
                                          <p:val>
                                            <p:strVal val="#ppt_y"/>
                                          </p:val>
                                        </p:tav>
                                      </p:tavLst>
                                    </p:anim>
                                  </p:childTnLst>
                                </p:cTn>
                              </p:par>
                            </p:childTnLst>
                          </p:cTn>
                        </p:par>
                        <p:par>
                          <p:cTn id="37" fill="hold">
                            <p:stCondLst>
                              <p:cond delay="1250"/>
                            </p:stCondLst>
                            <p:childTnLst>
                              <p:par>
                                <p:cTn id="38" presetID="2" presetClass="entr" presetSubtype="4" fill="hold" nodeType="after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250" fill="hold"/>
                                        <p:tgtEl>
                                          <p:spTgt spid="9"/>
                                        </p:tgtEl>
                                        <p:attrNameLst>
                                          <p:attrName>ppt_x</p:attrName>
                                        </p:attrNameLst>
                                      </p:cBhvr>
                                      <p:tavLst>
                                        <p:tav tm="0">
                                          <p:val>
                                            <p:strVal val="#ppt_x"/>
                                          </p:val>
                                        </p:tav>
                                        <p:tav tm="100000">
                                          <p:val>
                                            <p:strVal val="#ppt_x"/>
                                          </p:val>
                                        </p:tav>
                                      </p:tavLst>
                                    </p:anim>
                                    <p:anim calcmode="lin" valueType="num">
                                      <p:cBhvr additive="base">
                                        <p:cTn id="41" dur="2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p:spPr>
        <p:txBody>
          <a:bodyPr>
            <a:normAutofit fontScale="90000"/>
          </a:bodyPr>
          <a:lstStyle/>
          <a:p>
            <a:pPr algn="ctr"/>
            <a:r>
              <a:rPr lang="en-US" dirty="0"/>
              <a:t>Unsafe and Ineffective head Stabilization</a:t>
            </a:r>
          </a:p>
        </p:txBody>
      </p:sp>
      <p:sp>
        <p:nvSpPr>
          <p:cNvPr id="3" name="Content Placeholder 2"/>
          <p:cNvSpPr>
            <a:spLocks noGrp="1"/>
          </p:cNvSpPr>
          <p:nvPr>
            <p:ph idx="1"/>
          </p:nvPr>
        </p:nvSpPr>
        <p:spPr>
          <a:xfrm>
            <a:off x="533400" y="2209800"/>
            <a:ext cx="8229600" cy="4389120"/>
          </a:xfrm>
        </p:spPr>
        <p:txBody>
          <a:bodyPr>
            <a:normAutofit lnSpcReduction="10000"/>
          </a:bodyPr>
          <a:lstStyle/>
          <a:p>
            <a:r>
              <a:rPr lang="en-US" dirty="0"/>
              <a:t>Do not overextend head</a:t>
            </a:r>
          </a:p>
          <a:p>
            <a:r>
              <a:rPr lang="en-US" dirty="0"/>
              <a:t>Do not place pressure on the area where the head meets the next (</a:t>
            </a:r>
            <a:r>
              <a:rPr lang="en-US" dirty="0" err="1"/>
              <a:t>atlanto</a:t>
            </a:r>
            <a:r>
              <a:rPr lang="en-US" dirty="0"/>
              <a:t>-axial joint)</a:t>
            </a:r>
          </a:p>
          <a:p>
            <a:r>
              <a:rPr lang="en-US" dirty="0"/>
              <a:t>Do not push under the jaw into the area under the tongue (floor of the mouth)</a:t>
            </a:r>
          </a:p>
          <a:p>
            <a:r>
              <a:rPr lang="en-US" dirty="0"/>
              <a:t>Do not push head into chest</a:t>
            </a:r>
          </a:p>
          <a:p>
            <a:r>
              <a:rPr lang="en-US" dirty="0"/>
              <a:t>Do not grab ears, nose, or lips</a:t>
            </a:r>
          </a:p>
          <a:p>
            <a:r>
              <a:rPr lang="en-US" dirty="0"/>
              <a:t>Do not pull hair</a:t>
            </a:r>
          </a:p>
          <a:p>
            <a:r>
              <a:rPr lang="en-US" dirty="0"/>
              <a:t>NEVER HAVE HANDS OVER THROAT AREA</a:t>
            </a:r>
          </a:p>
          <a:p>
            <a:endParaRPr lang="en-US"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5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25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2"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25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3" dur="25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2"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25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8" dur="25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19" fill="hold">
                            <p:stCondLst>
                              <p:cond delay="750"/>
                            </p:stCondLst>
                            <p:childTnLst>
                              <p:par>
                                <p:cTn id="20" presetID="2" presetClass="entr" presetSubtype="2"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25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3" dur="25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25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8" dur="25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calcmode="lin" valueType="num">
                                      <p:cBhvr additive="base">
                                        <p:cTn id="32" dur="25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33" dur="25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2" presetClass="entr" presetSubtype="2" fill="hold" grpId="0" nodeType="after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25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38" dur="25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762000"/>
            <a:ext cx="8229600" cy="1143000"/>
          </a:xfrm>
        </p:spPr>
        <p:txBody>
          <a:bodyPr>
            <a:normAutofit fontScale="90000"/>
          </a:bodyPr>
          <a:lstStyle/>
          <a:p>
            <a:pPr algn="ctr"/>
            <a:r>
              <a:rPr lang="en-US" dirty="0"/>
              <a:t>Unsafe and Ineffective head Stabilization</a:t>
            </a:r>
          </a:p>
        </p:txBody>
      </p:sp>
      <p:pic>
        <p:nvPicPr>
          <p:cNvPr id="4" name="Content Placeholder 3" descr="IMG_0633.JP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4800" y="2057400"/>
            <a:ext cx="2593571" cy="1724891"/>
          </a:xfrm>
          <a:prstGeom prst="rect">
            <a:avLst/>
          </a:prstGeom>
        </p:spPr>
      </p:pic>
      <p:pic>
        <p:nvPicPr>
          <p:cNvPr id="6" name="Picture 5" descr="IMG_060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61805" y="2074301"/>
            <a:ext cx="2194560" cy="1676400"/>
          </a:xfrm>
          <a:prstGeom prst="rect">
            <a:avLst/>
          </a:prstGeom>
        </p:spPr>
      </p:pic>
      <p:sp>
        <p:nvSpPr>
          <p:cNvPr id="7" name="TextBox 6"/>
          <p:cNvSpPr txBox="1"/>
          <p:nvPr/>
        </p:nvSpPr>
        <p:spPr>
          <a:xfrm>
            <a:off x="3624724" y="3852399"/>
            <a:ext cx="1383584" cy="369332"/>
          </a:xfrm>
          <a:prstGeom prst="rect">
            <a:avLst/>
          </a:prstGeom>
          <a:noFill/>
        </p:spPr>
        <p:txBody>
          <a:bodyPr wrap="none" rtlCol="0">
            <a:spAutoFit/>
          </a:bodyPr>
          <a:lstStyle/>
          <a:p>
            <a:r>
              <a:rPr lang="en-US" dirty="0"/>
              <a:t>Hair pulling</a:t>
            </a:r>
          </a:p>
        </p:txBody>
      </p:sp>
      <p:pic>
        <p:nvPicPr>
          <p:cNvPr id="8" name="Content Placeholder 3" descr="IMG_0635.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9800" y="2036572"/>
            <a:ext cx="2514600" cy="1675312"/>
          </a:xfrm>
          <a:prstGeom prst="rect">
            <a:avLst/>
          </a:prstGeom>
        </p:spPr>
      </p:pic>
      <p:pic>
        <p:nvPicPr>
          <p:cNvPr id="9" name="Picture 8" descr="IMG_0600.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82640" y="4439064"/>
            <a:ext cx="2514600" cy="1600200"/>
          </a:xfrm>
          <a:prstGeom prst="rect">
            <a:avLst/>
          </a:prstGeom>
        </p:spPr>
      </p:pic>
      <p:pic>
        <p:nvPicPr>
          <p:cNvPr id="10" name="Picture 9" descr="IMG_0598.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10200" y="4393589"/>
            <a:ext cx="2521974" cy="1681316"/>
          </a:xfrm>
          <a:prstGeom prst="rect">
            <a:avLst/>
          </a:prstGeom>
        </p:spPr>
      </p:pic>
      <p:sp>
        <p:nvSpPr>
          <p:cNvPr id="11" name="TextBox 10"/>
          <p:cNvSpPr txBox="1"/>
          <p:nvPr/>
        </p:nvSpPr>
        <p:spPr>
          <a:xfrm>
            <a:off x="1465434" y="6133588"/>
            <a:ext cx="2743200" cy="646331"/>
          </a:xfrm>
          <a:prstGeom prst="rect">
            <a:avLst/>
          </a:prstGeom>
          <a:noFill/>
        </p:spPr>
        <p:txBody>
          <a:bodyPr wrap="square" rtlCol="0">
            <a:spAutoFit/>
          </a:bodyPr>
          <a:lstStyle/>
          <a:p>
            <a:r>
              <a:rPr lang="en-US" dirty="0">
                <a:latin typeface="+mj-lt"/>
              </a:rPr>
              <a:t>Fingers on jaw bone, not area under the bone</a:t>
            </a:r>
          </a:p>
        </p:txBody>
      </p:sp>
      <p:sp>
        <p:nvSpPr>
          <p:cNvPr id="12" name="TextBox 11"/>
          <p:cNvSpPr txBox="1"/>
          <p:nvPr/>
        </p:nvSpPr>
        <p:spPr>
          <a:xfrm>
            <a:off x="6248400" y="3853322"/>
            <a:ext cx="1581780" cy="369332"/>
          </a:xfrm>
          <a:prstGeom prst="rect">
            <a:avLst/>
          </a:prstGeom>
          <a:noFill/>
        </p:spPr>
        <p:txBody>
          <a:bodyPr wrap="none" rtlCol="0">
            <a:spAutoFit/>
          </a:bodyPr>
          <a:lstStyle/>
          <a:p>
            <a:r>
              <a:rPr lang="en-US" dirty="0">
                <a:latin typeface="+mj-lt"/>
              </a:rPr>
              <a:t>Pushing</a:t>
            </a:r>
            <a:r>
              <a:rPr lang="en-US" dirty="0"/>
              <a:t> down </a:t>
            </a:r>
          </a:p>
        </p:txBody>
      </p:sp>
      <p:sp>
        <p:nvSpPr>
          <p:cNvPr id="14" name="Rectangle 13"/>
          <p:cNvSpPr/>
          <p:nvPr/>
        </p:nvSpPr>
        <p:spPr>
          <a:xfrm>
            <a:off x="601117" y="3835085"/>
            <a:ext cx="1657570" cy="369332"/>
          </a:xfrm>
          <a:prstGeom prst="rect">
            <a:avLst/>
          </a:prstGeom>
        </p:spPr>
        <p:txBody>
          <a:bodyPr wrap="none">
            <a:spAutoFit/>
          </a:bodyPr>
          <a:lstStyle/>
          <a:p>
            <a:r>
              <a:rPr lang="en-US" dirty="0">
                <a:latin typeface="+mj-lt"/>
              </a:rPr>
              <a:t>Hyperextension</a:t>
            </a:r>
          </a:p>
        </p:txBody>
      </p:sp>
      <p:sp>
        <p:nvSpPr>
          <p:cNvPr id="15" name="TextBox 14"/>
          <p:cNvSpPr txBox="1"/>
          <p:nvPr/>
        </p:nvSpPr>
        <p:spPr>
          <a:xfrm>
            <a:off x="4876799" y="6161111"/>
            <a:ext cx="3809999" cy="400110"/>
          </a:xfrm>
          <a:prstGeom prst="rect">
            <a:avLst/>
          </a:prstGeom>
          <a:noFill/>
        </p:spPr>
        <p:txBody>
          <a:bodyPr wrap="square" rtlCol="0">
            <a:spAutoFit/>
          </a:bodyPr>
          <a:lstStyle/>
          <a:p>
            <a:r>
              <a:rPr lang="en-US" sz="2000" dirty="0">
                <a:latin typeface="+mj-lt"/>
              </a:rPr>
              <a:t>Ears, nose and lips are not handles</a:t>
            </a:r>
          </a:p>
        </p:txBody>
      </p:sp>
    </p:spTree>
    <p:extLst>
      <p:ext uri="{BB962C8B-B14F-4D97-AF65-F5344CB8AC3E}">
        <p14:creationId xmlns:p14="http://schemas.microsoft.com/office/powerpoint/2010/main" val="32453716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fill="hold"/>
                                        <p:tgtEl>
                                          <p:spTgt spid="4"/>
                                        </p:tgtEl>
                                        <p:attrNameLst>
                                          <p:attrName>ppt_x</p:attrName>
                                        </p:attrNameLst>
                                      </p:cBhvr>
                                      <p:tavLst>
                                        <p:tav tm="0">
                                          <p:val>
                                            <p:strVal val="#ppt_x"/>
                                          </p:val>
                                        </p:tav>
                                        <p:tav tm="100000">
                                          <p:val>
                                            <p:strVal val="#ppt_x"/>
                                          </p:val>
                                        </p:tav>
                                      </p:tavLst>
                                    </p:anim>
                                    <p:anim calcmode="lin" valueType="num">
                                      <p:cBhvr additive="base">
                                        <p:cTn id="8" dur="25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childTnLst>
                          </p:cTn>
                        </p:par>
                        <p:par>
                          <p:cTn id="13" fill="hold">
                            <p:stCondLst>
                              <p:cond delay="250"/>
                            </p:stCondLst>
                            <p:childTnLst>
                              <p:par>
                                <p:cTn id="14" presetID="2" presetClass="entr" presetSubtype="4"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250" fill="hold"/>
                                        <p:tgtEl>
                                          <p:spTgt spid="6"/>
                                        </p:tgtEl>
                                        <p:attrNameLst>
                                          <p:attrName>ppt_x</p:attrName>
                                        </p:attrNameLst>
                                      </p:cBhvr>
                                      <p:tavLst>
                                        <p:tav tm="0">
                                          <p:val>
                                            <p:strVal val="#ppt_x"/>
                                          </p:val>
                                        </p:tav>
                                        <p:tav tm="100000">
                                          <p:val>
                                            <p:strVal val="#ppt_x"/>
                                          </p:val>
                                        </p:tav>
                                      </p:tavLst>
                                    </p:anim>
                                    <p:anim calcmode="lin" valueType="num">
                                      <p:cBhvr additive="base">
                                        <p:cTn id="17" dur="250" fill="hold"/>
                                        <p:tgtEl>
                                          <p:spTgt spid="6"/>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250" fill="hold"/>
                                        <p:tgtEl>
                                          <p:spTgt spid="7"/>
                                        </p:tgtEl>
                                        <p:attrNameLst>
                                          <p:attrName>ppt_x</p:attrName>
                                        </p:attrNameLst>
                                      </p:cBhvr>
                                      <p:tavLst>
                                        <p:tav tm="0">
                                          <p:val>
                                            <p:strVal val="#ppt_x"/>
                                          </p:val>
                                        </p:tav>
                                        <p:tav tm="100000">
                                          <p:val>
                                            <p:strVal val="#ppt_x"/>
                                          </p:val>
                                        </p:tav>
                                      </p:tavLst>
                                    </p:anim>
                                    <p:anim calcmode="lin" valueType="num">
                                      <p:cBhvr additive="base">
                                        <p:cTn id="21" dur="250" fill="hold"/>
                                        <p:tgtEl>
                                          <p:spTgt spid="7"/>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250" fill="hold"/>
                                        <p:tgtEl>
                                          <p:spTgt spid="8"/>
                                        </p:tgtEl>
                                        <p:attrNameLst>
                                          <p:attrName>ppt_x</p:attrName>
                                        </p:attrNameLst>
                                      </p:cBhvr>
                                      <p:tavLst>
                                        <p:tav tm="0">
                                          <p:val>
                                            <p:strVal val="#ppt_x"/>
                                          </p:val>
                                        </p:tav>
                                        <p:tav tm="100000">
                                          <p:val>
                                            <p:strVal val="#ppt_x"/>
                                          </p:val>
                                        </p:tav>
                                      </p:tavLst>
                                    </p:anim>
                                    <p:anim calcmode="lin" valueType="num">
                                      <p:cBhvr additive="base">
                                        <p:cTn id="26" dur="25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250" fill="hold"/>
                                        <p:tgtEl>
                                          <p:spTgt spid="12"/>
                                        </p:tgtEl>
                                        <p:attrNameLst>
                                          <p:attrName>ppt_x</p:attrName>
                                        </p:attrNameLst>
                                      </p:cBhvr>
                                      <p:tavLst>
                                        <p:tav tm="0">
                                          <p:val>
                                            <p:strVal val="#ppt_x"/>
                                          </p:val>
                                        </p:tav>
                                        <p:tav tm="100000">
                                          <p:val>
                                            <p:strVal val="#ppt_x"/>
                                          </p:val>
                                        </p:tav>
                                      </p:tavLst>
                                    </p:anim>
                                    <p:anim calcmode="lin" valueType="num">
                                      <p:cBhvr additive="base">
                                        <p:cTn id="30" dur="250" fill="hold"/>
                                        <p:tgtEl>
                                          <p:spTgt spid="12"/>
                                        </p:tgtEl>
                                        <p:attrNameLst>
                                          <p:attrName>ppt_y</p:attrName>
                                        </p:attrNameLst>
                                      </p:cBhvr>
                                      <p:tavLst>
                                        <p:tav tm="0">
                                          <p:val>
                                            <p:strVal val="1+#ppt_h/2"/>
                                          </p:val>
                                        </p:tav>
                                        <p:tav tm="100000">
                                          <p:val>
                                            <p:strVal val="#ppt_y"/>
                                          </p:val>
                                        </p:tav>
                                      </p:tavLst>
                                    </p:anim>
                                  </p:childTnLst>
                                </p:cTn>
                              </p:par>
                            </p:childTnLst>
                          </p:cTn>
                        </p:par>
                        <p:par>
                          <p:cTn id="31" fill="hold">
                            <p:stCondLst>
                              <p:cond delay="750"/>
                            </p:stCondLst>
                            <p:childTnLst>
                              <p:par>
                                <p:cTn id="32" presetID="2" presetClass="entr" presetSubtype="4" fill="hold" nodeType="after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250" fill="hold"/>
                                        <p:tgtEl>
                                          <p:spTgt spid="9"/>
                                        </p:tgtEl>
                                        <p:attrNameLst>
                                          <p:attrName>ppt_x</p:attrName>
                                        </p:attrNameLst>
                                      </p:cBhvr>
                                      <p:tavLst>
                                        <p:tav tm="0">
                                          <p:val>
                                            <p:strVal val="#ppt_x"/>
                                          </p:val>
                                        </p:tav>
                                        <p:tav tm="100000">
                                          <p:val>
                                            <p:strVal val="#ppt_x"/>
                                          </p:val>
                                        </p:tav>
                                      </p:tavLst>
                                    </p:anim>
                                    <p:anim calcmode="lin" valueType="num">
                                      <p:cBhvr additive="base">
                                        <p:cTn id="35" dur="250" fill="hold"/>
                                        <p:tgtEl>
                                          <p:spTgt spid="9"/>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250" fill="hold"/>
                                        <p:tgtEl>
                                          <p:spTgt spid="11"/>
                                        </p:tgtEl>
                                        <p:attrNameLst>
                                          <p:attrName>ppt_x</p:attrName>
                                        </p:attrNameLst>
                                      </p:cBhvr>
                                      <p:tavLst>
                                        <p:tav tm="0">
                                          <p:val>
                                            <p:strVal val="#ppt_x"/>
                                          </p:val>
                                        </p:tav>
                                        <p:tav tm="100000">
                                          <p:val>
                                            <p:strVal val="#ppt_x"/>
                                          </p:val>
                                        </p:tav>
                                      </p:tavLst>
                                    </p:anim>
                                    <p:anim calcmode="lin" valueType="num">
                                      <p:cBhvr additive="base">
                                        <p:cTn id="39" dur="250" fill="hold"/>
                                        <p:tgtEl>
                                          <p:spTgt spid="11"/>
                                        </p:tgtEl>
                                        <p:attrNameLst>
                                          <p:attrName>ppt_y</p:attrName>
                                        </p:attrNameLst>
                                      </p:cBhvr>
                                      <p:tavLst>
                                        <p:tav tm="0">
                                          <p:val>
                                            <p:strVal val="1+#ppt_h/2"/>
                                          </p:val>
                                        </p:tav>
                                        <p:tav tm="100000">
                                          <p:val>
                                            <p:strVal val="#ppt_y"/>
                                          </p:val>
                                        </p:tav>
                                      </p:tavLst>
                                    </p:anim>
                                  </p:childTnLst>
                                </p:cTn>
                              </p:par>
                            </p:childTnLst>
                          </p:cTn>
                        </p:par>
                        <p:par>
                          <p:cTn id="40" fill="hold">
                            <p:stCondLst>
                              <p:cond delay="1000"/>
                            </p:stCondLst>
                            <p:childTnLst>
                              <p:par>
                                <p:cTn id="41" presetID="2" presetClass="entr" presetSubtype="4" fill="hold" nodeType="after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250" fill="hold"/>
                                        <p:tgtEl>
                                          <p:spTgt spid="10"/>
                                        </p:tgtEl>
                                        <p:attrNameLst>
                                          <p:attrName>ppt_x</p:attrName>
                                        </p:attrNameLst>
                                      </p:cBhvr>
                                      <p:tavLst>
                                        <p:tav tm="0">
                                          <p:val>
                                            <p:strVal val="#ppt_x"/>
                                          </p:val>
                                        </p:tav>
                                        <p:tav tm="100000">
                                          <p:val>
                                            <p:strVal val="#ppt_x"/>
                                          </p:val>
                                        </p:tav>
                                      </p:tavLst>
                                    </p:anim>
                                    <p:anim calcmode="lin" valueType="num">
                                      <p:cBhvr additive="base">
                                        <p:cTn id="44" dur="250" fill="hold"/>
                                        <p:tgtEl>
                                          <p:spTgt spid="10"/>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250" fill="hold"/>
                                        <p:tgtEl>
                                          <p:spTgt spid="15"/>
                                        </p:tgtEl>
                                        <p:attrNameLst>
                                          <p:attrName>ppt_x</p:attrName>
                                        </p:attrNameLst>
                                      </p:cBhvr>
                                      <p:tavLst>
                                        <p:tav tm="0">
                                          <p:val>
                                            <p:strVal val="#ppt_x"/>
                                          </p:val>
                                        </p:tav>
                                        <p:tav tm="100000">
                                          <p:val>
                                            <p:strVal val="#ppt_x"/>
                                          </p:val>
                                        </p:tav>
                                      </p:tavLst>
                                    </p:anim>
                                    <p:anim calcmode="lin" valueType="num">
                                      <p:cBhvr additive="base">
                                        <p:cTn id="48" dur="25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P spid="14" grpId="0"/>
      <p:bldP spid="1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normAutofit fontScale="90000"/>
          </a:bodyPr>
          <a:lstStyle/>
          <a:p>
            <a:r>
              <a:rPr lang="en-US" dirty="0"/>
              <a:t>Positioning for visualization and safety</a:t>
            </a:r>
          </a:p>
        </p:txBody>
      </p:sp>
      <p:sp>
        <p:nvSpPr>
          <p:cNvPr id="106499" name="Rectangle 3"/>
          <p:cNvSpPr>
            <a:spLocks noGrp="1" noChangeArrowheads="1"/>
          </p:cNvSpPr>
          <p:nvPr>
            <p:ph sz="half" idx="4294967295"/>
          </p:nvPr>
        </p:nvSpPr>
        <p:spPr>
          <a:xfrm>
            <a:off x="152400" y="1650206"/>
            <a:ext cx="4038600" cy="5131594"/>
          </a:xfrm>
        </p:spPr>
        <p:txBody>
          <a:bodyPr>
            <a:normAutofit fontScale="92500" lnSpcReduction="10000"/>
          </a:bodyPr>
          <a:lstStyle/>
          <a:p>
            <a:r>
              <a:rPr lang="en-US" dirty="0"/>
              <a:t>Try for positions that allow you to see</a:t>
            </a:r>
            <a:br>
              <a:rPr lang="en-US" dirty="0"/>
            </a:br>
            <a:r>
              <a:rPr lang="en-US" dirty="0"/>
              <a:t>into the mouth, control the head, and protect your back.</a:t>
            </a:r>
          </a:p>
          <a:p>
            <a:r>
              <a:rPr lang="en-US" dirty="0"/>
              <a:t>Stabilize the patient’s neck and back.</a:t>
            </a:r>
          </a:p>
          <a:p>
            <a:r>
              <a:rPr lang="en-US" dirty="0"/>
              <a:t>Reclining at least 30 degrees unless medically contraindicated</a:t>
            </a:r>
          </a:p>
          <a:p>
            <a:r>
              <a:rPr lang="en-US" dirty="0"/>
              <a:t>Can change position during session to give patient and care giver a break</a:t>
            </a:r>
          </a:p>
          <a:p>
            <a:endParaRPr lang="en-US" dirty="0"/>
          </a:p>
          <a:p>
            <a:endParaRPr lang="en-US" dirty="0"/>
          </a:p>
        </p:txBody>
      </p:sp>
      <p:pic>
        <p:nvPicPr>
          <p:cNvPr id="130052" name="Picture 4" descr="E:\DPP_03232045.JPG"/>
          <p:cNvPicPr>
            <a:picLocks noChangeAspect="1" noChangeArrowheads="1"/>
          </p:cNvPicPr>
          <p:nvPr/>
        </p:nvPicPr>
        <p:blipFill>
          <a:blip r:embed="rId3" cstate="print">
            <a:extLst>
              <a:ext uri="{28A0092B-C50C-407E-A947-70E740481C1C}">
                <a14:useLocalDpi xmlns:a14="http://schemas.microsoft.com/office/drawing/2010/main" val="0"/>
              </a:ext>
            </a:extLst>
          </a:blip>
          <a:srcRect b="-9524"/>
          <a:stretch>
            <a:fillRect/>
          </a:stretch>
        </p:blipFill>
        <p:spPr bwMode="auto">
          <a:xfrm>
            <a:off x="4279128" y="4683841"/>
            <a:ext cx="3569472" cy="1940311"/>
          </a:xfrm>
          <a:prstGeom prst="rect">
            <a:avLst/>
          </a:prstGeom>
          <a:noFill/>
        </p:spPr>
      </p:pic>
      <p:pic>
        <p:nvPicPr>
          <p:cNvPr id="130053" name="Picture 5" descr="E:\DPP_0323205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62600" y="1472045"/>
            <a:ext cx="2286000" cy="2909455"/>
          </a:xfrm>
          <a:prstGeom prst="rect">
            <a:avLst/>
          </a:prstGeom>
          <a:noFill/>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250"/>
                            </p:stCondLst>
                            <p:childTnLst>
                              <p:par>
                                <p:cTn id="5" presetID="2" presetClass="entr" presetSubtype="2" fill="hold" grpId="0" nodeType="afterEffect">
                                  <p:stCondLst>
                                    <p:cond delay="0"/>
                                  </p:stCondLst>
                                  <p:childTnLst>
                                    <p:set>
                                      <p:cBhvr>
                                        <p:cTn id="6" dur="1" fill="hold">
                                          <p:stCondLst>
                                            <p:cond delay="0"/>
                                          </p:stCondLst>
                                        </p:cTn>
                                        <p:tgtEl>
                                          <p:spTgt spid="106499">
                                            <p:txEl>
                                              <p:pRg st="0" end="0"/>
                                            </p:txEl>
                                          </p:spTgt>
                                        </p:tgtEl>
                                        <p:attrNameLst>
                                          <p:attrName>style.visibility</p:attrName>
                                        </p:attrNameLst>
                                      </p:cBhvr>
                                      <p:to>
                                        <p:strVal val="visible"/>
                                      </p:to>
                                    </p:set>
                                    <p:anim calcmode="lin" valueType="num">
                                      <p:cBhvr additive="base">
                                        <p:cTn id="7" dur="250" fill="hold"/>
                                        <p:tgtEl>
                                          <p:spTgt spid="106499">
                                            <p:txEl>
                                              <p:pRg st="0" end="0"/>
                                            </p:txEl>
                                          </p:spTgt>
                                        </p:tgtEl>
                                        <p:attrNameLst>
                                          <p:attrName>ppt_x</p:attrName>
                                        </p:attrNameLst>
                                      </p:cBhvr>
                                      <p:tavLst>
                                        <p:tav tm="0">
                                          <p:val>
                                            <p:strVal val="1+#ppt_w/2"/>
                                          </p:val>
                                        </p:tav>
                                        <p:tav tm="100000">
                                          <p:val>
                                            <p:strVal val="#ppt_x"/>
                                          </p:val>
                                        </p:tav>
                                      </p:tavLst>
                                    </p:anim>
                                    <p:anim calcmode="lin" valueType="num">
                                      <p:cBhvr additive="base">
                                        <p:cTn id="8" dur="250" fill="hold"/>
                                        <p:tgtEl>
                                          <p:spTgt spid="106499">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06499">
                                            <p:txEl>
                                              <p:pRg st="1" end="1"/>
                                            </p:txEl>
                                          </p:spTgt>
                                        </p:tgtEl>
                                        <p:attrNameLst>
                                          <p:attrName>style.visibility</p:attrName>
                                        </p:attrNameLst>
                                      </p:cBhvr>
                                      <p:to>
                                        <p:strVal val="visible"/>
                                      </p:to>
                                    </p:set>
                                    <p:anim calcmode="lin" valueType="num">
                                      <p:cBhvr additive="base">
                                        <p:cTn id="12" dur="250" fill="hold"/>
                                        <p:tgtEl>
                                          <p:spTgt spid="106499">
                                            <p:txEl>
                                              <p:pRg st="1" end="1"/>
                                            </p:txEl>
                                          </p:spTgt>
                                        </p:tgtEl>
                                        <p:attrNameLst>
                                          <p:attrName>ppt_x</p:attrName>
                                        </p:attrNameLst>
                                      </p:cBhvr>
                                      <p:tavLst>
                                        <p:tav tm="0">
                                          <p:val>
                                            <p:strVal val="1+#ppt_w/2"/>
                                          </p:val>
                                        </p:tav>
                                        <p:tav tm="100000">
                                          <p:val>
                                            <p:strVal val="#ppt_x"/>
                                          </p:val>
                                        </p:tav>
                                      </p:tavLst>
                                    </p:anim>
                                    <p:anim calcmode="lin" valueType="num">
                                      <p:cBhvr additive="base">
                                        <p:cTn id="13" dur="250" fill="hold"/>
                                        <p:tgtEl>
                                          <p:spTgt spid="106499">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750"/>
                            </p:stCondLst>
                            <p:childTnLst>
                              <p:par>
                                <p:cTn id="15" presetID="2" presetClass="entr" presetSubtype="2" fill="hold" grpId="0" nodeType="afterEffect">
                                  <p:stCondLst>
                                    <p:cond delay="0"/>
                                  </p:stCondLst>
                                  <p:childTnLst>
                                    <p:set>
                                      <p:cBhvr>
                                        <p:cTn id="16" dur="1" fill="hold">
                                          <p:stCondLst>
                                            <p:cond delay="0"/>
                                          </p:stCondLst>
                                        </p:cTn>
                                        <p:tgtEl>
                                          <p:spTgt spid="106499">
                                            <p:txEl>
                                              <p:pRg st="2" end="2"/>
                                            </p:txEl>
                                          </p:spTgt>
                                        </p:tgtEl>
                                        <p:attrNameLst>
                                          <p:attrName>style.visibility</p:attrName>
                                        </p:attrNameLst>
                                      </p:cBhvr>
                                      <p:to>
                                        <p:strVal val="visible"/>
                                      </p:to>
                                    </p:set>
                                    <p:anim calcmode="lin" valueType="num">
                                      <p:cBhvr additive="base">
                                        <p:cTn id="17" dur="250" fill="hold"/>
                                        <p:tgtEl>
                                          <p:spTgt spid="106499">
                                            <p:txEl>
                                              <p:pRg st="2" end="2"/>
                                            </p:txEl>
                                          </p:spTgt>
                                        </p:tgtEl>
                                        <p:attrNameLst>
                                          <p:attrName>ppt_x</p:attrName>
                                        </p:attrNameLst>
                                      </p:cBhvr>
                                      <p:tavLst>
                                        <p:tav tm="0">
                                          <p:val>
                                            <p:strVal val="1+#ppt_w/2"/>
                                          </p:val>
                                        </p:tav>
                                        <p:tav tm="100000">
                                          <p:val>
                                            <p:strVal val="#ppt_x"/>
                                          </p:val>
                                        </p:tav>
                                      </p:tavLst>
                                    </p:anim>
                                    <p:anim calcmode="lin" valueType="num">
                                      <p:cBhvr additive="base">
                                        <p:cTn id="18" dur="250" fill="hold"/>
                                        <p:tgtEl>
                                          <p:spTgt spid="106499">
                                            <p:txEl>
                                              <p:pRg st="2" end="2"/>
                                            </p:txEl>
                                          </p:spTgt>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2" presetClass="entr" presetSubtype="2" fill="hold" grpId="0" nodeType="afterEffect">
                                  <p:stCondLst>
                                    <p:cond delay="0"/>
                                  </p:stCondLst>
                                  <p:childTnLst>
                                    <p:set>
                                      <p:cBhvr>
                                        <p:cTn id="21" dur="1" fill="hold">
                                          <p:stCondLst>
                                            <p:cond delay="0"/>
                                          </p:stCondLst>
                                        </p:cTn>
                                        <p:tgtEl>
                                          <p:spTgt spid="106499">
                                            <p:txEl>
                                              <p:pRg st="3" end="3"/>
                                            </p:txEl>
                                          </p:spTgt>
                                        </p:tgtEl>
                                        <p:attrNameLst>
                                          <p:attrName>style.visibility</p:attrName>
                                        </p:attrNameLst>
                                      </p:cBhvr>
                                      <p:to>
                                        <p:strVal val="visible"/>
                                      </p:to>
                                    </p:set>
                                    <p:anim calcmode="lin" valueType="num">
                                      <p:cBhvr additive="base">
                                        <p:cTn id="22" dur="250" fill="hold"/>
                                        <p:tgtEl>
                                          <p:spTgt spid="106499">
                                            <p:txEl>
                                              <p:pRg st="3" end="3"/>
                                            </p:txEl>
                                          </p:spTgt>
                                        </p:tgtEl>
                                        <p:attrNameLst>
                                          <p:attrName>ppt_x</p:attrName>
                                        </p:attrNameLst>
                                      </p:cBhvr>
                                      <p:tavLst>
                                        <p:tav tm="0">
                                          <p:val>
                                            <p:strVal val="1+#ppt_w/2"/>
                                          </p:val>
                                        </p:tav>
                                        <p:tav tm="100000">
                                          <p:val>
                                            <p:strVal val="#ppt_x"/>
                                          </p:val>
                                        </p:tav>
                                      </p:tavLst>
                                    </p:anim>
                                    <p:anim calcmode="lin" valueType="num">
                                      <p:cBhvr additive="base">
                                        <p:cTn id="23" dur="250" fill="hold"/>
                                        <p:tgtEl>
                                          <p:spTgt spid="106499">
                                            <p:txEl>
                                              <p:pRg st="3" end="3"/>
                                            </p:txEl>
                                          </p:spTgt>
                                        </p:tgtEl>
                                        <p:attrNameLst>
                                          <p:attrName>ppt_y</p:attrName>
                                        </p:attrNameLst>
                                      </p:cBhvr>
                                      <p:tavLst>
                                        <p:tav tm="0">
                                          <p:val>
                                            <p:strVal val="#ppt_y"/>
                                          </p:val>
                                        </p:tav>
                                        <p:tav tm="100000">
                                          <p:val>
                                            <p:strVal val="#ppt_y"/>
                                          </p:val>
                                        </p:tav>
                                      </p:tavLst>
                                    </p:anim>
                                  </p:childTnLst>
                                </p:cTn>
                              </p:par>
                              <p:par>
                                <p:cTn id="24" presetID="2" presetClass="entr" presetSubtype="3" fill="hold" nodeType="withEffect">
                                  <p:stCondLst>
                                    <p:cond delay="0"/>
                                  </p:stCondLst>
                                  <p:childTnLst>
                                    <p:set>
                                      <p:cBhvr>
                                        <p:cTn id="25" dur="1" fill="hold">
                                          <p:stCondLst>
                                            <p:cond delay="0"/>
                                          </p:stCondLst>
                                        </p:cTn>
                                        <p:tgtEl>
                                          <p:spTgt spid="130053"/>
                                        </p:tgtEl>
                                        <p:attrNameLst>
                                          <p:attrName>style.visibility</p:attrName>
                                        </p:attrNameLst>
                                      </p:cBhvr>
                                      <p:to>
                                        <p:strVal val="visible"/>
                                      </p:to>
                                    </p:set>
                                    <p:anim calcmode="lin" valueType="num">
                                      <p:cBhvr additive="base">
                                        <p:cTn id="26" dur="250" fill="hold"/>
                                        <p:tgtEl>
                                          <p:spTgt spid="130053"/>
                                        </p:tgtEl>
                                        <p:attrNameLst>
                                          <p:attrName>ppt_x</p:attrName>
                                        </p:attrNameLst>
                                      </p:cBhvr>
                                      <p:tavLst>
                                        <p:tav tm="0">
                                          <p:val>
                                            <p:strVal val="1+#ppt_w/2"/>
                                          </p:val>
                                        </p:tav>
                                        <p:tav tm="100000">
                                          <p:val>
                                            <p:strVal val="#ppt_x"/>
                                          </p:val>
                                        </p:tav>
                                      </p:tavLst>
                                    </p:anim>
                                    <p:anim calcmode="lin" valueType="num">
                                      <p:cBhvr additive="base">
                                        <p:cTn id="27" dur="250" fill="hold"/>
                                        <p:tgtEl>
                                          <p:spTgt spid="130053"/>
                                        </p:tgtEl>
                                        <p:attrNameLst>
                                          <p:attrName>ppt_y</p:attrName>
                                        </p:attrNameLst>
                                      </p:cBhvr>
                                      <p:tavLst>
                                        <p:tav tm="0">
                                          <p:val>
                                            <p:strVal val="0-#ppt_h/2"/>
                                          </p:val>
                                        </p:tav>
                                        <p:tav tm="100000">
                                          <p:val>
                                            <p:strVal val="#ppt_y"/>
                                          </p:val>
                                        </p:tav>
                                      </p:tavLst>
                                    </p:anim>
                                  </p:childTnLst>
                                </p:cTn>
                              </p:par>
                            </p:childTnLst>
                          </p:cTn>
                        </p:par>
                        <p:par>
                          <p:cTn id="28" fill="hold">
                            <p:stCondLst>
                              <p:cond delay="1250"/>
                            </p:stCondLst>
                            <p:childTnLst>
                              <p:par>
                                <p:cTn id="29" presetID="2" presetClass="entr" presetSubtype="6" fill="hold" nodeType="afterEffect">
                                  <p:stCondLst>
                                    <p:cond delay="0"/>
                                  </p:stCondLst>
                                  <p:childTnLst>
                                    <p:set>
                                      <p:cBhvr>
                                        <p:cTn id="30" dur="1" fill="hold">
                                          <p:stCondLst>
                                            <p:cond delay="0"/>
                                          </p:stCondLst>
                                        </p:cTn>
                                        <p:tgtEl>
                                          <p:spTgt spid="130052"/>
                                        </p:tgtEl>
                                        <p:attrNameLst>
                                          <p:attrName>style.visibility</p:attrName>
                                        </p:attrNameLst>
                                      </p:cBhvr>
                                      <p:to>
                                        <p:strVal val="visible"/>
                                      </p:to>
                                    </p:set>
                                    <p:anim calcmode="lin" valueType="num">
                                      <p:cBhvr additive="base">
                                        <p:cTn id="31" dur="250" fill="hold"/>
                                        <p:tgtEl>
                                          <p:spTgt spid="130052"/>
                                        </p:tgtEl>
                                        <p:attrNameLst>
                                          <p:attrName>ppt_x</p:attrName>
                                        </p:attrNameLst>
                                      </p:cBhvr>
                                      <p:tavLst>
                                        <p:tav tm="0">
                                          <p:val>
                                            <p:strVal val="1+#ppt_w/2"/>
                                          </p:val>
                                        </p:tav>
                                        <p:tav tm="100000">
                                          <p:val>
                                            <p:strVal val="#ppt_x"/>
                                          </p:val>
                                        </p:tav>
                                      </p:tavLst>
                                    </p:anim>
                                    <p:anim calcmode="lin" valueType="num">
                                      <p:cBhvr additive="base">
                                        <p:cTn id="32" dur="250" fill="hold"/>
                                        <p:tgtEl>
                                          <p:spTgt spid="1300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9"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Limb Stabilization</a:t>
            </a:r>
          </a:p>
        </p:txBody>
      </p:sp>
      <p:pic>
        <p:nvPicPr>
          <p:cNvPr id="3" name="Picture 5" descr="C:\Users\Alicia\Desktop\MIPS\mips with tags\IMG_061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3624" y="1458450"/>
            <a:ext cx="1981200" cy="1627414"/>
          </a:xfrm>
          <a:prstGeom prst="rect">
            <a:avLst/>
          </a:prstGeom>
          <a:noFill/>
        </p:spPr>
      </p:pic>
      <p:sp>
        <p:nvSpPr>
          <p:cNvPr id="4" name="Rectangle 3"/>
          <p:cNvSpPr/>
          <p:nvPr/>
        </p:nvSpPr>
        <p:spPr>
          <a:xfrm>
            <a:off x="527816" y="3172714"/>
            <a:ext cx="2143432" cy="927108"/>
          </a:xfrm>
          <a:prstGeom prst="rect">
            <a:avLst/>
          </a:prstGeom>
        </p:spPr>
        <p:txBody>
          <a:bodyPr wrap="square">
            <a:spAutoFit/>
          </a:bodyPr>
          <a:lstStyle/>
          <a:p>
            <a:r>
              <a:rPr lang="en-US" dirty="0"/>
              <a:t>Never apply pressure directly over a joint</a:t>
            </a:r>
          </a:p>
        </p:txBody>
      </p:sp>
      <p:pic>
        <p:nvPicPr>
          <p:cNvPr id="5" name="Picture 13" descr="C:\Users\Alicia\Desktop\pt photos\patient photos 61808 17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07671" y="1445312"/>
            <a:ext cx="2057400" cy="1676400"/>
          </a:xfrm>
          <a:prstGeom prst="rect">
            <a:avLst/>
          </a:prstGeom>
          <a:noFill/>
        </p:spPr>
      </p:pic>
      <p:sp>
        <p:nvSpPr>
          <p:cNvPr id="6" name="Rectangle 5"/>
          <p:cNvSpPr/>
          <p:nvPr/>
        </p:nvSpPr>
        <p:spPr>
          <a:xfrm>
            <a:off x="3097161" y="3308014"/>
            <a:ext cx="2438400" cy="646331"/>
          </a:xfrm>
          <a:prstGeom prst="rect">
            <a:avLst/>
          </a:prstGeom>
        </p:spPr>
        <p:txBody>
          <a:bodyPr wrap="square">
            <a:spAutoFit/>
          </a:bodyPr>
          <a:lstStyle/>
          <a:p>
            <a:r>
              <a:rPr lang="en-US" dirty="0"/>
              <a:t>Hold long bones only  Do not twist skin</a:t>
            </a:r>
          </a:p>
        </p:txBody>
      </p:sp>
      <p:pic>
        <p:nvPicPr>
          <p:cNvPr id="7" name="Picture 8" descr="C:\Users\Alicia\Desktop\pt photos\DPP_03214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1071" y="1418208"/>
            <a:ext cx="2171699" cy="1447800"/>
          </a:xfrm>
          <a:prstGeom prst="rect">
            <a:avLst/>
          </a:prstGeom>
          <a:noFill/>
        </p:spPr>
      </p:pic>
      <p:sp>
        <p:nvSpPr>
          <p:cNvPr id="8" name="Rectangle 7"/>
          <p:cNvSpPr/>
          <p:nvPr/>
        </p:nvSpPr>
        <p:spPr>
          <a:xfrm>
            <a:off x="6312731" y="2866008"/>
            <a:ext cx="1828800" cy="1200329"/>
          </a:xfrm>
          <a:prstGeom prst="rect">
            <a:avLst/>
          </a:prstGeom>
        </p:spPr>
        <p:txBody>
          <a:bodyPr wrap="square">
            <a:spAutoFit/>
          </a:bodyPr>
          <a:lstStyle/>
          <a:p>
            <a:r>
              <a:rPr lang="en-US" dirty="0"/>
              <a:t>Release hold whenever not performing the task</a:t>
            </a:r>
          </a:p>
        </p:txBody>
      </p:sp>
      <p:pic>
        <p:nvPicPr>
          <p:cNvPr id="9" name="Picture 4" descr="E:\DPP_0323205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7816" y="4112061"/>
            <a:ext cx="2214048" cy="1549834"/>
          </a:xfrm>
          <a:prstGeom prst="rect">
            <a:avLst/>
          </a:prstGeom>
          <a:noFill/>
        </p:spPr>
      </p:pic>
      <p:sp>
        <p:nvSpPr>
          <p:cNvPr id="10" name="Rectangle 9"/>
          <p:cNvSpPr/>
          <p:nvPr/>
        </p:nvSpPr>
        <p:spPr>
          <a:xfrm>
            <a:off x="527816" y="5834556"/>
            <a:ext cx="4953000" cy="646331"/>
          </a:xfrm>
          <a:prstGeom prst="rect">
            <a:avLst/>
          </a:prstGeom>
        </p:spPr>
        <p:txBody>
          <a:bodyPr wrap="square">
            <a:spAutoFit/>
          </a:bodyPr>
          <a:lstStyle/>
          <a:p>
            <a:r>
              <a:rPr lang="en-US" dirty="0"/>
              <a:t>Joint stabilizers can be prescribed by a physician or dentist and ordered   </a:t>
            </a:r>
            <a:r>
              <a:rPr lang="en-US" sz="1200" dirty="0"/>
              <a:t>Specialized Care Company</a:t>
            </a: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09900" y="4127509"/>
            <a:ext cx="2303102" cy="1535401"/>
          </a:xfrm>
          <a:prstGeom prst="rect">
            <a:avLst/>
          </a:prstGeom>
        </p:spPr>
      </p:pic>
      <p:pic>
        <p:nvPicPr>
          <p:cNvPr id="12" name="Picture 6" descr="C:\Users\Alicia\Desktop\pt photos\DPP_03213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22231" y="4122990"/>
            <a:ext cx="2209800" cy="1930400"/>
          </a:xfrm>
          <a:prstGeom prst="rect">
            <a:avLst/>
          </a:prstGeom>
          <a:noFill/>
        </p:spPr>
      </p:pic>
      <p:sp>
        <p:nvSpPr>
          <p:cNvPr id="13" name="Rectangle 12"/>
          <p:cNvSpPr/>
          <p:nvPr/>
        </p:nvSpPr>
        <p:spPr>
          <a:xfrm>
            <a:off x="5827043" y="6166695"/>
            <a:ext cx="2859757" cy="369332"/>
          </a:xfrm>
          <a:prstGeom prst="rect">
            <a:avLst/>
          </a:prstGeom>
        </p:spPr>
        <p:txBody>
          <a:bodyPr wrap="none">
            <a:spAutoFit/>
          </a:bodyPr>
          <a:lstStyle/>
          <a:p>
            <a:r>
              <a:rPr lang="en-US" i="1" dirty="0">
                <a:solidFill>
                  <a:schemeClr val="accent1"/>
                </a:solidFill>
              </a:rPr>
              <a:t>Strongest neck in the west!!</a:t>
            </a:r>
          </a:p>
        </p:txBody>
      </p:sp>
    </p:spTree>
    <p:extLst>
      <p:ext uri="{BB962C8B-B14F-4D97-AF65-F5344CB8AC3E}">
        <p14:creationId xmlns:p14="http://schemas.microsoft.com/office/powerpoint/2010/main" val="29919066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50" fill="hold"/>
                                        <p:tgtEl>
                                          <p:spTgt spid="3"/>
                                        </p:tgtEl>
                                        <p:attrNameLst>
                                          <p:attrName>ppt_x</p:attrName>
                                        </p:attrNameLst>
                                      </p:cBhvr>
                                      <p:tavLst>
                                        <p:tav tm="0">
                                          <p:val>
                                            <p:strVal val="0-#ppt_w/2"/>
                                          </p:val>
                                        </p:tav>
                                        <p:tav tm="100000">
                                          <p:val>
                                            <p:strVal val="#ppt_x"/>
                                          </p:val>
                                        </p:tav>
                                      </p:tavLst>
                                    </p:anim>
                                    <p:anim calcmode="lin" valueType="num">
                                      <p:cBhvr additive="base">
                                        <p:cTn id="8" dur="25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250" fill="hold"/>
                                        <p:tgtEl>
                                          <p:spTgt spid="4"/>
                                        </p:tgtEl>
                                        <p:attrNameLst>
                                          <p:attrName>ppt_x</p:attrName>
                                        </p:attrNameLst>
                                      </p:cBhvr>
                                      <p:tavLst>
                                        <p:tav tm="0">
                                          <p:val>
                                            <p:strVal val="0-#ppt_w/2"/>
                                          </p:val>
                                        </p:tav>
                                        <p:tav tm="100000">
                                          <p:val>
                                            <p:strVal val="#ppt_x"/>
                                          </p:val>
                                        </p:tav>
                                      </p:tavLst>
                                    </p:anim>
                                    <p:anim calcmode="lin" valueType="num">
                                      <p:cBhvr additive="base">
                                        <p:cTn id="12" dur="250" fill="hold"/>
                                        <p:tgtEl>
                                          <p:spTgt spid="4"/>
                                        </p:tgtEl>
                                        <p:attrNameLst>
                                          <p:attrName>ppt_y</p:attrName>
                                        </p:attrNameLst>
                                      </p:cBhvr>
                                      <p:tavLst>
                                        <p:tav tm="0">
                                          <p:val>
                                            <p:strVal val="0-#ppt_h/2"/>
                                          </p:val>
                                        </p:tav>
                                        <p:tav tm="100000">
                                          <p:val>
                                            <p:strVal val="#ppt_y"/>
                                          </p:val>
                                        </p:tav>
                                      </p:tavLst>
                                    </p:anim>
                                  </p:childTnLst>
                                </p:cTn>
                              </p:par>
                            </p:childTnLst>
                          </p:cTn>
                        </p:par>
                        <p:par>
                          <p:cTn id="13" fill="hold">
                            <p:stCondLst>
                              <p:cond delay="250"/>
                            </p:stCondLst>
                            <p:childTnLst>
                              <p:par>
                                <p:cTn id="14" presetID="2" presetClass="entr" presetSubtype="3"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250" fill="hold"/>
                                        <p:tgtEl>
                                          <p:spTgt spid="5"/>
                                        </p:tgtEl>
                                        <p:attrNameLst>
                                          <p:attrName>ppt_x</p:attrName>
                                        </p:attrNameLst>
                                      </p:cBhvr>
                                      <p:tavLst>
                                        <p:tav tm="0">
                                          <p:val>
                                            <p:strVal val="1+#ppt_w/2"/>
                                          </p:val>
                                        </p:tav>
                                        <p:tav tm="100000">
                                          <p:val>
                                            <p:strVal val="#ppt_x"/>
                                          </p:val>
                                        </p:tav>
                                      </p:tavLst>
                                    </p:anim>
                                    <p:anim calcmode="lin" valueType="num">
                                      <p:cBhvr additive="base">
                                        <p:cTn id="17" dur="250" fill="hold"/>
                                        <p:tgtEl>
                                          <p:spTgt spid="5"/>
                                        </p:tgtEl>
                                        <p:attrNameLst>
                                          <p:attrName>ppt_y</p:attrName>
                                        </p:attrNameLst>
                                      </p:cBhvr>
                                      <p:tavLst>
                                        <p:tav tm="0">
                                          <p:val>
                                            <p:strVal val="0-#ppt_h/2"/>
                                          </p:val>
                                        </p:tav>
                                        <p:tav tm="100000">
                                          <p:val>
                                            <p:strVal val="#ppt_y"/>
                                          </p:val>
                                        </p:tav>
                                      </p:tavLst>
                                    </p:anim>
                                  </p:childTnLst>
                                </p:cTn>
                              </p:par>
                              <p:par>
                                <p:cTn id="18" presetID="2" presetClass="entr" presetSubtype="3" fill="hold" nodeType="with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 calcmode="lin" valueType="num">
                                      <p:cBhvr additive="base">
                                        <p:cTn id="20" dur="25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21" dur="250" fill="hold"/>
                                        <p:tgtEl>
                                          <p:spTgt spid="6">
                                            <p:txEl>
                                              <p:pRg st="0" end="0"/>
                                            </p:txEl>
                                          </p:spTgt>
                                        </p:tgtEl>
                                        <p:attrNameLst>
                                          <p:attrName>ppt_y</p:attrName>
                                        </p:attrNameLst>
                                      </p:cBhvr>
                                      <p:tavLst>
                                        <p:tav tm="0">
                                          <p:val>
                                            <p:strVal val="0-#ppt_h/2"/>
                                          </p:val>
                                        </p:tav>
                                        <p:tav tm="100000">
                                          <p:val>
                                            <p:strVal val="#ppt_y"/>
                                          </p:val>
                                        </p:tav>
                                      </p:tavLst>
                                    </p:anim>
                                  </p:childTnLst>
                                </p:cTn>
                              </p:par>
                            </p:childTnLst>
                          </p:cTn>
                        </p:par>
                        <p:par>
                          <p:cTn id="22" fill="hold">
                            <p:stCondLst>
                              <p:cond delay="500"/>
                            </p:stCondLst>
                            <p:childTnLst>
                              <p:par>
                                <p:cTn id="23" presetID="2" presetClass="entr" presetSubtype="12"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250" fill="hold"/>
                                        <p:tgtEl>
                                          <p:spTgt spid="9"/>
                                        </p:tgtEl>
                                        <p:attrNameLst>
                                          <p:attrName>ppt_x</p:attrName>
                                        </p:attrNameLst>
                                      </p:cBhvr>
                                      <p:tavLst>
                                        <p:tav tm="0">
                                          <p:val>
                                            <p:strVal val="0-#ppt_w/2"/>
                                          </p:val>
                                        </p:tav>
                                        <p:tav tm="100000">
                                          <p:val>
                                            <p:strVal val="#ppt_x"/>
                                          </p:val>
                                        </p:tav>
                                      </p:tavLst>
                                    </p:anim>
                                    <p:anim calcmode="lin" valueType="num">
                                      <p:cBhvr additive="base">
                                        <p:cTn id="26" dur="250" fill="hold"/>
                                        <p:tgtEl>
                                          <p:spTgt spid="9"/>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par>
                                <p:cTn id="31" presetID="2" presetClass="entr" presetSubtype="6"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250" fill="hold"/>
                                        <p:tgtEl>
                                          <p:spTgt spid="11"/>
                                        </p:tgtEl>
                                        <p:attrNameLst>
                                          <p:attrName>ppt_x</p:attrName>
                                        </p:attrNameLst>
                                      </p:cBhvr>
                                      <p:tavLst>
                                        <p:tav tm="0">
                                          <p:val>
                                            <p:strVal val="1+#ppt_w/2"/>
                                          </p:val>
                                        </p:tav>
                                        <p:tav tm="100000">
                                          <p:val>
                                            <p:strVal val="#ppt_x"/>
                                          </p:val>
                                        </p:tav>
                                      </p:tavLst>
                                    </p:anim>
                                    <p:anim calcmode="lin" valueType="num">
                                      <p:cBhvr additive="base">
                                        <p:cTn id="34" dur="250" fill="hold"/>
                                        <p:tgtEl>
                                          <p:spTgt spid="11"/>
                                        </p:tgtEl>
                                        <p:attrNameLst>
                                          <p:attrName>ppt_y</p:attrName>
                                        </p:attrNameLst>
                                      </p:cBhvr>
                                      <p:tavLst>
                                        <p:tav tm="0">
                                          <p:val>
                                            <p:strVal val="1+#ppt_h/2"/>
                                          </p:val>
                                        </p:tav>
                                        <p:tav tm="100000">
                                          <p:val>
                                            <p:strVal val="#ppt_y"/>
                                          </p:val>
                                        </p:tav>
                                      </p:tavLst>
                                    </p:anim>
                                  </p:childTnLst>
                                </p:cTn>
                              </p:par>
                            </p:childTnLst>
                          </p:cTn>
                        </p:par>
                        <p:par>
                          <p:cTn id="35" fill="hold">
                            <p:stCondLst>
                              <p:cond delay="1000"/>
                            </p:stCondLst>
                            <p:childTnLst>
                              <p:par>
                                <p:cTn id="36" presetID="2" presetClass="entr" presetSubtype="1" fill="hold"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additive="base">
                                        <p:cTn id="38" dur="500" fill="hold"/>
                                        <p:tgtEl>
                                          <p:spTgt spid="7"/>
                                        </p:tgtEl>
                                        <p:attrNameLst>
                                          <p:attrName>ppt_x</p:attrName>
                                        </p:attrNameLst>
                                      </p:cBhvr>
                                      <p:tavLst>
                                        <p:tav tm="0">
                                          <p:val>
                                            <p:strVal val="#ppt_x"/>
                                          </p:val>
                                        </p:tav>
                                        <p:tav tm="100000">
                                          <p:val>
                                            <p:strVal val="#ppt_x"/>
                                          </p:val>
                                        </p:tav>
                                      </p:tavLst>
                                    </p:anim>
                                    <p:anim calcmode="lin" valueType="num">
                                      <p:cBhvr additive="base">
                                        <p:cTn id="39" dur="500" fill="hold"/>
                                        <p:tgtEl>
                                          <p:spTgt spid="7"/>
                                        </p:tgtEl>
                                        <p:attrNameLst>
                                          <p:attrName>ppt_y</p:attrName>
                                        </p:attrNameLst>
                                      </p:cBhvr>
                                      <p:tavLst>
                                        <p:tav tm="0">
                                          <p:val>
                                            <p:strVal val="0-#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500" fill="hold"/>
                                        <p:tgtEl>
                                          <p:spTgt spid="12"/>
                                        </p:tgtEl>
                                        <p:attrNameLst>
                                          <p:attrName>ppt_x</p:attrName>
                                        </p:attrNameLst>
                                      </p:cBhvr>
                                      <p:tavLst>
                                        <p:tav tm="0">
                                          <p:val>
                                            <p:strVal val="#ppt_x"/>
                                          </p:val>
                                        </p:tav>
                                        <p:tav tm="100000">
                                          <p:val>
                                            <p:strVal val="#ppt_x"/>
                                          </p:val>
                                        </p:tav>
                                      </p:tavLst>
                                    </p:anim>
                                    <p:anim calcmode="lin" valueType="num">
                                      <p:cBhvr additive="base">
                                        <p:cTn id="43" dur="500" fill="hold"/>
                                        <p:tgtEl>
                                          <p:spTgt spid="12"/>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additive="base">
                                        <p:cTn id="46" dur="250" fill="hold"/>
                                        <p:tgtEl>
                                          <p:spTgt spid="13"/>
                                        </p:tgtEl>
                                        <p:attrNameLst>
                                          <p:attrName>ppt_x</p:attrName>
                                        </p:attrNameLst>
                                      </p:cBhvr>
                                      <p:tavLst>
                                        <p:tav tm="0">
                                          <p:val>
                                            <p:strVal val="#ppt_x"/>
                                          </p:val>
                                        </p:tav>
                                        <p:tav tm="100000">
                                          <p:val>
                                            <p:strVal val="#ppt_x"/>
                                          </p:val>
                                        </p:tav>
                                      </p:tavLst>
                                    </p:anim>
                                    <p:anim calcmode="lin" valueType="num">
                                      <p:cBhvr additive="base">
                                        <p:cTn id="47" dur="250" fill="hold"/>
                                        <p:tgtEl>
                                          <p:spTgt spid="13"/>
                                        </p:tgtEl>
                                        <p:attrNameLst>
                                          <p:attrName>ppt_y</p:attrName>
                                        </p:attrNameLst>
                                      </p:cBhvr>
                                      <p:tavLst>
                                        <p:tav tm="0">
                                          <p:val>
                                            <p:strVal val="1+#ppt_h/2"/>
                                          </p:val>
                                        </p:tav>
                                        <p:tav tm="100000">
                                          <p:val>
                                            <p:strVal val="#ppt_y"/>
                                          </p:val>
                                        </p:tav>
                                      </p:tavLst>
                                    </p:anim>
                                  </p:childTnLst>
                                </p:cTn>
                              </p:par>
                              <p:par>
                                <p:cTn id="48" presetID="2" presetClass="entr" presetSubtype="2" fill="hold" grpId="0" nodeType="withEffect">
                                  <p:stCondLst>
                                    <p:cond delay="0"/>
                                  </p:stCondLst>
                                  <p:childTnLst>
                                    <p:set>
                                      <p:cBhvr>
                                        <p:cTn id="49" dur="1" fill="hold">
                                          <p:stCondLst>
                                            <p:cond delay="0"/>
                                          </p:stCondLst>
                                        </p:cTn>
                                        <p:tgtEl>
                                          <p:spTgt spid="8"/>
                                        </p:tgtEl>
                                        <p:attrNameLst>
                                          <p:attrName>style.visibility</p:attrName>
                                        </p:attrNameLst>
                                      </p:cBhvr>
                                      <p:to>
                                        <p:strVal val="visible"/>
                                      </p:to>
                                    </p:set>
                                    <p:anim calcmode="lin" valueType="num">
                                      <p:cBhvr additive="base">
                                        <p:cTn id="50" dur="250" fill="hold"/>
                                        <p:tgtEl>
                                          <p:spTgt spid="8"/>
                                        </p:tgtEl>
                                        <p:attrNameLst>
                                          <p:attrName>ppt_x</p:attrName>
                                        </p:attrNameLst>
                                      </p:cBhvr>
                                      <p:tavLst>
                                        <p:tav tm="0">
                                          <p:val>
                                            <p:strVal val="1+#ppt_w/2"/>
                                          </p:val>
                                        </p:tav>
                                        <p:tav tm="100000">
                                          <p:val>
                                            <p:strVal val="#ppt_x"/>
                                          </p:val>
                                        </p:tav>
                                      </p:tavLst>
                                    </p:anim>
                                    <p:anim calcmode="lin" valueType="num">
                                      <p:cBhvr additive="base">
                                        <p:cTn id="51" dur="250" fill="hold"/>
                                        <p:tgtEl>
                                          <p:spTgt spid="8"/>
                                        </p:tgtEl>
                                        <p:attrNameLst>
                                          <p:attrName>ppt_y</p:attrName>
                                        </p:attrNameLst>
                                      </p:cBhvr>
                                      <p:tavLst>
                                        <p:tav tm="0">
                                          <p:val>
                                            <p:strVal val="#ppt_y"/>
                                          </p:val>
                                        </p:tav>
                                        <p:tav tm="100000">
                                          <p:val>
                                            <p:strVal val="#ppt_y"/>
                                          </p:val>
                                        </p:tav>
                                      </p:tavLst>
                                    </p:anim>
                                  </p:childTnLst>
                                </p:cTn>
                              </p:par>
                              <p:par>
                                <p:cTn id="52" presetID="2" presetClass="entr" presetSubtype="4" fill="hold" nodeType="withEffect">
                                  <p:stCondLst>
                                    <p:cond delay="0"/>
                                  </p:stCondLst>
                                  <p:childTnLst>
                                    <p:set>
                                      <p:cBhvr>
                                        <p:cTn id="53" dur="1" fill="hold">
                                          <p:stCondLst>
                                            <p:cond delay="0"/>
                                          </p:stCondLst>
                                        </p:cTn>
                                        <p:tgtEl>
                                          <p:spTgt spid="13">
                                            <p:txEl>
                                              <p:pRg st="0" end="0"/>
                                            </p:txEl>
                                          </p:spTgt>
                                        </p:tgtEl>
                                        <p:attrNameLst>
                                          <p:attrName>style.visibility</p:attrName>
                                        </p:attrNameLst>
                                      </p:cBhvr>
                                      <p:to>
                                        <p:strVal val="visible"/>
                                      </p:to>
                                    </p:set>
                                    <p:anim calcmode="lin" valueType="num">
                                      <p:cBhvr additive="base">
                                        <p:cTn id="54" dur="25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55" dur="25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0"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7504"/>
            <a:ext cx="8229600" cy="1471295"/>
          </a:xfrm>
        </p:spPr>
        <p:txBody>
          <a:bodyPr>
            <a:normAutofit/>
          </a:bodyPr>
          <a:lstStyle/>
          <a:p>
            <a:pPr algn="ctr"/>
            <a:r>
              <a:rPr lang="en-US" dirty="0"/>
              <a:t>Individuals with limitations are at risk for dental disease</a:t>
            </a:r>
          </a:p>
        </p:txBody>
      </p:sp>
      <p:sp>
        <p:nvSpPr>
          <p:cNvPr id="3" name="Content Placeholder 2"/>
          <p:cNvSpPr>
            <a:spLocks noGrp="1"/>
          </p:cNvSpPr>
          <p:nvPr>
            <p:ph idx="1"/>
          </p:nvPr>
        </p:nvSpPr>
        <p:spPr>
          <a:xfrm>
            <a:off x="457200" y="1809019"/>
            <a:ext cx="8229600" cy="1500505"/>
          </a:xfrm>
        </p:spPr>
        <p:txBody>
          <a:bodyPr/>
          <a:lstStyle/>
          <a:p>
            <a:r>
              <a:rPr lang="en-US" dirty="0"/>
              <a:t>Paying for care is often difficult, especially for those requiring sedation.</a:t>
            </a:r>
          </a:p>
          <a:p>
            <a:pPr marL="1554480" lvl="6" indent="-274320">
              <a:buSzPct val="95000"/>
            </a:pPr>
            <a:r>
              <a:rPr lang="en-US" sz="2400" dirty="0"/>
              <a:t>Medicare does not cover dental services. </a:t>
            </a:r>
          </a:p>
          <a:p>
            <a:pPr lvl="1"/>
            <a:endParaRPr lang="en-US" dirty="0"/>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284" y="3692811"/>
            <a:ext cx="2669103" cy="177866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200" y="3692811"/>
            <a:ext cx="2667601" cy="1778665"/>
          </a:xfrm>
          <a:prstGeom prst="rect">
            <a:avLst/>
          </a:prstGeom>
        </p:spPr>
      </p:pic>
      <p:sp>
        <p:nvSpPr>
          <p:cNvPr id="6" name="TextBox 5"/>
          <p:cNvSpPr txBox="1"/>
          <p:nvPr/>
        </p:nvSpPr>
        <p:spPr>
          <a:xfrm>
            <a:off x="1447800" y="3200895"/>
            <a:ext cx="4724400" cy="3046988"/>
          </a:xfrm>
          <a:prstGeom prst="rect">
            <a:avLst/>
          </a:prstGeom>
          <a:noFill/>
        </p:spPr>
        <p:txBody>
          <a:bodyPr wrap="square" rtlCol="0">
            <a:spAutoFit/>
          </a:bodyPr>
          <a:lstStyle/>
          <a:p>
            <a:pPr marL="1828800" lvl="7" indent="-274320" algn="ctr">
              <a:buSzPct val="95000"/>
            </a:pPr>
            <a:r>
              <a:rPr lang="en-US" sz="2400" dirty="0"/>
              <a:t>Medicaid benefits vary by state  and can be limited, especially for individuals who do not live in institutional settings. </a:t>
            </a:r>
          </a:p>
          <a:p>
            <a:pPr marL="1554480" lvl="6" indent="-274320">
              <a:buSzPct val="95000"/>
            </a:pPr>
            <a:endParaRPr lang="en-US" sz="2400" dirty="0"/>
          </a:p>
        </p:txBody>
      </p:sp>
      <p:sp>
        <p:nvSpPr>
          <p:cNvPr id="8" name="TextBox 7"/>
          <p:cNvSpPr txBox="1"/>
          <p:nvPr/>
        </p:nvSpPr>
        <p:spPr>
          <a:xfrm>
            <a:off x="381000" y="6238051"/>
            <a:ext cx="3336234" cy="276999"/>
          </a:xfrm>
          <a:prstGeom prst="rect">
            <a:avLst/>
          </a:prstGeom>
          <a:noFill/>
        </p:spPr>
        <p:txBody>
          <a:bodyPr wrap="none" rtlCol="0">
            <a:spAutoFit/>
          </a:bodyPr>
          <a:lstStyle/>
          <a:p>
            <a:r>
              <a:rPr lang="en-US" sz="1200"/>
              <a:t>Center for Health Care Strategies, Inc. Feb, 2016</a:t>
            </a:r>
            <a:endParaRPr lang="en-US" sz="1200" dirty="0"/>
          </a:p>
        </p:txBody>
      </p:sp>
    </p:spTree>
    <p:extLst>
      <p:ext uri="{BB962C8B-B14F-4D97-AF65-F5344CB8AC3E}">
        <p14:creationId xmlns:p14="http://schemas.microsoft.com/office/powerpoint/2010/main" val="33357493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2" presetClass="entr" presetSubtype="2"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5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25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2"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25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3" dur="25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250" fill="hold"/>
                                        <p:tgtEl>
                                          <p:spTgt spid="4"/>
                                        </p:tgtEl>
                                        <p:attrNameLst>
                                          <p:attrName>ppt_x</p:attrName>
                                        </p:attrNameLst>
                                      </p:cBhvr>
                                      <p:tavLst>
                                        <p:tav tm="0">
                                          <p:val>
                                            <p:strVal val="#ppt_x"/>
                                          </p:val>
                                        </p:tav>
                                        <p:tav tm="100000">
                                          <p:val>
                                            <p:strVal val="#ppt_x"/>
                                          </p:val>
                                        </p:tav>
                                      </p:tavLst>
                                    </p:anim>
                                    <p:anim calcmode="lin" valueType="num">
                                      <p:cBhvr additive="base">
                                        <p:cTn id="18" dur="250" fill="hold"/>
                                        <p:tgtEl>
                                          <p:spTgt spid="4"/>
                                        </p:tgtEl>
                                        <p:attrNameLst>
                                          <p:attrName>ppt_y</p:attrName>
                                        </p:attrNameLst>
                                      </p:cBhvr>
                                      <p:tavLst>
                                        <p:tav tm="0">
                                          <p:val>
                                            <p:strVal val="1+#ppt_h/2"/>
                                          </p:val>
                                        </p:tav>
                                        <p:tav tm="100000">
                                          <p:val>
                                            <p:strVal val="#ppt_y"/>
                                          </p:val>
                                        </p:tav>
                                      </p:tavLst>
                                    </p:anim>
                                  </p:childTnLst>
                                </p:cTn>
                              </p:par>
                            </p:childTnLst>
                          </p:cTn>
                        </p:par>
                        <p:par>
                          <p:cTn id="19" fill="hold">
                            <p:stCondLst>
                              <p:cond delay="1250"/>
                            </p:stCondLst>
                            <p:childTnLst>
                              <p:par>
                                <p:cTn id="20" presetID="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250" fill="hold"/>
                                        <p:tgtEl>
                                          <p:spTgt spid="6"/>
                                        </p:tgtEl>
                                        <p:attrNameLst>
                                          <p:attrName>ppt_x</p:attrName>
                                        </p:attrNameLst>
                                      </p:cBhvr>
                                      <p:tavLst>
                                        <p:tav tm="0">
                                          <p:val>
                                            <p:strVal val="0-#ppt_w/2"/>
                                          </p:val>
                                        </p:tav>
                                        <p:tav tm="100000">
                                          <p:val>
                                            <p:strVal val="#ppt_x"/>
                                          </p:val>
                                        </p:tav>
                                      </p:tavLst>
                                    </p:anim>
                                    <p:anim calcmode="lin" valueType="num">
                                      <p:cBhvr additive="base">
                                        <p:cTn id="23" dur="250" fill="hold"/>
                                        <p:tgtEl>
                                          <p:spTgt spid="6"/>
                                        </p:tgtEl>
                                        <p:attrNameLst>
                                          <p:attrName>ppt_y</p:attrName>
                                        </p:attrNameLst>
                                      </p:cBhvr>
                                      <p:tavLst>
                                        <p:tav tm="0">
                                          <p:val>
                                            <p:strVal val="#ppt_y"/>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250" fill="hold"/>
                                        <p:tgtEl>
                                          <p:spTgt spid="5"/>
                                        </p:tgtEl>
                                        <p:attrNameLst>
                                          <p:attrName>ppt_x</p:attrName>
                                        </p:attrNameLst>
                                      </p:cBhvr>
                                      <p:tavLst>
                                        <p:tav tm="0">
                                          <p:val>
                                            <p:strVal val="#ppt_x"/>
                                          </p:val>
                                        </p:tav>
                                        <p:tav tm="100000">
                                          <p:val>
                                            <p:strVal val="#ppt_x"/>
                                          </p:val>
                                        </p:tav>
                                      </p:tavLst>
                                    </p:anim>
                                    <p:anim calcmode="lin" valueType="num">
                                      <p:cBhvr additive="base">
                                        <p:cTn id="27" dur="2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chor="ctr"/>
          <a:lstStyle/>
          <a:p>
            <a:pPr algn="ctr"/>
            <a:r>
              <a:rPr lang="en-US"/>
              <a:t>Torso Stabilization</a:t>
            </a:r>
            <a:endParaRPr lang="en-US" dirty="0"/>
          </a:p>
        </p:txBody>
      </p:sp>
      <p:pic>
        <p:nvPicPr>
          <p:cNvPr id="9" name="Content Placeholder 8" descr="Picture1.jpg"/>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309880" y="1920085"/>
            <a:ext cx="3545378" cy="2360815"/>
          </a:xfrm>
        </p:spPr>
      </p:pic>
      <p:sp>
        <p:nvSpPr>
          <p:cNvPr id="11" name="Content Placeholder 10"/>
          <p:cNvSpPr>
            <a:spLocks noGrp="1"/>
          </p:cNvSpPr>
          <p:nvPr>
            <p:ph sz="half" idx="2"/>
          </p:nvPr>
        </p:nvSpPr>
        <p:spPr>
          <a:xfrm>
            <a:off x="4343400" y="1916176"/>
            <a:ext cx="3886200" cy="4804663"/>
          </a:xfrm>
        </p:spPr>
        <p:txBody>
          <a:bodyPr>
            <a:noAutofit/>
          </a:bodyPr>
          <a:lstStyle/>
          <a:p>
            <a:r>
              <a:rPr lang="en-US" sz="2000" dirty="0">
                <a:latin typeface="+mj-lt"/>
              </a:rPr>
              <a:t>Usually requires two care givers</a:t>
            </a:r>
          </a:p>
          <a:p>
            <a:r>
              <a:rPr lang="en-US" sz="2000" dirty="0">
                <a:latin typeface="+mj-lt"/>
              </a:rPr>
              <a:t>Seated wrap can be accomplished in any chair, want 25 degree tip back if possible</a:t>
            </a:r>
          </a:p>
          <a:p>
            <a:r>
              <a:rPr lang="en-US" sz="2000" dirty="0">
                <a:latin typeface="+mj-lt"/>
              </a:rPr>
              <a:t>Skinny chair easiest, have “wrapper” behind the chair keeping the arms crossed, back pressure to keep from moving forward</a:t>
            </a:r>
          </a:p>
          <a:p>
            <a:r>
              <a:rPr lang="en-US" sz="2000" dirty="0">
                <a:latin typeface="+mj-lt"/>
              </a:rPr>
              <a:t>Blanket or sheet can be used to wrap , have patient back against the folded edges, or clip</a:t>
            </a:r>
          </a:p>
        </p:txBody>
      </p:sp>
      <p:pic>
        <p:nvPicPr>
          <p:cNvPr id="282627" name="Picture 3" descr="E:\DPP_0323205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4507295"/>
            <a:ext cx="3526056" cy="2122105"/>
          </a:xfrm>
          <a:prstGeom prst="rect">
            <a:avLst/>
          </a:prstGeom>
          <a:noFill/>
        </p:spPr>
      </p:pic>
    </p:spTree>
    <p:extLst>
      <p:ext uri="{BB962C8B-B14F-4D97-AF65-F5344CB8AC3E}">
        <p14:creationId xmlns:p14="http://schemas.microsoft.com/office/powerpoint/2010/main" val="32040684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25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8" dur="25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2" fill="hold" grpId="0" nodeType="after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 calcmode="lin" valueType="num">
                                      <p:cBhvr additive="base">
                                        <p:cTn id="12" dur="250" fill="hold"/>
                                        <p:tgtEl>
                                          <p:spTgt spid="11">
                                            <p:txEl>
                                              <p:pRg st="1" end="1"/>
                                            </p:txEl>
                                          </p:spTgt>
                                        </p:tgtEl>
                                        <p:attrNameLst>
                                          <p:attrName>ppt_x</p:attrName>
                                        </p:attrNameLst>
                                      </p:cBhvr>
                                      <p:tavLst>
                                        <p:tav tm="0">
                                          <p:val>
                                            <p:strVal val="1+#ppt_w/2"/>
                                          </p:val>
                                        </p:tav>
                                        <p:tav tm="100000">
                                          <p:val>
                                            <p:strVal val="#ppt_x"/>
                                          </p:val>
                                        </p:tav>
                                      </p:tavLst>
                                    </p:anim>
                                    <p:anim calcmode="lin" valueType="num">
                                      <p:cBhvr additive="base">
                                        <p:cTn id="13" dur="250" fill="hold"/>
                                        <p:tgtEl>
                                          <p:spTgt spid="11">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2" fill="hold" grpId="0" nodeType="after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 calcmode="lin" valueType="num">
                                      <p:cBhvr additive="base">
                                        <p:cTn id="17" dur="250" fill="hold"/>
                                        <p:tgtEl>
                                          <p:spTgt spid="11">
                                            <p:txEl>
                                              <p:pRg st="2" end="2"/>
                                            </p:txEl>
                                          </p:spTgt>
                                        </p:tgtEl>
                                        <p:attrNameLst>
                                          <p:attrName>ppt_x</p:attrName>
                                        </p:attrNameLst>
                                      </p:cBhvr>
                                      <p:tavLst>
                                        <p:tav tm="0">
                                          <p:val>
                                            <p:strVal val="1+#ppt_w/2"/>
                                          </p:val>
                                        </p:tav>
                                        <p:tav tm="100000">
                                          <p:val>
                                            <p:strVal val="#ppt_x"/>
                                          </p:val>
                                        </p:tav>
                                      </p:tavLst>
                                    </p:anim>
                                    <p:anim calcmode="lin" valueType="num">
                                      <p:cBhvr additive="base">
                                        <p:cTn id="18" dur="250" fill="hold"/>
                                        <p:tgtEl>
                                          <p:spTgt spid="11">
                                            <p:txEl>
                                              <p:pRg st="2" end="2"/>
                                            </p:txEl>
                                          </p:spTgt>
                                        </p:tgtEl>
                                        <p:attrNameLst>
                                          <p:attrName>ppt_y</p:attrName>
                                        </p:attrNameLst>
                                      </p:cBhvr>
                                      <p:tavLst>
                                        <p:tav tm="0">
                                          <p:val>
                                            <p:strVal val="#ppt_y"/>
                                          </p:val>
                                        </p:tav>
                                        <p:tav tm="100000">
                                          <p:val>
                                            <p:strVal val="#ppt_y"/>
                                          </p:val>
                                        </p:tav>
                                      </p:tavLst>
                                    </p:anim>
                                  </p:childTnLst>
                                </p:cTn>
                              </p:par>
                            </p:childTnLst>
                          </p:cTn>
                        </p:par>
                        <p:par>
                          <p:cTn id="19" fill="hold">
                            <p:stCondLst>
                              <p:cond delay="750"/>
                            </p:stCondLst>
                            <p:childTnLst>
                              <p:par>
                                <p:cTn id="20" presetID="2" presetClass="entr" presetSubtype="2" fill="hold" grpId="0" nodeType="after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 calcmode="lin" valueType="num">
                                      <p:cBhvr additive="base">
                                        <p:cTn id="22" dur="250" fill="hold"/>
                                        <p:tgtEl>
                                          <p:spTgt spid="11">
                                            <p:txEl>
                                              <p:pRg st="3" end="3"/>
                                            </p:txEl>
                                          </p:spTgt>
                                        </p:tgtEl>
                                        <p:attrNameLst>
                                          <p:attrName>ppt_x</p:attrName>
                                        </p:attrNameLst>
                                      </p:cBhvr>
                                      <p:tavLst>
                                        <p:tav tm="0">
                                          <p:val>
                                            <p:strVal val="1+#ppt_w/2"/>
                                          </p:val>
                                        </p:tav>
                                        <p:tav tm="100000">
                                          <p:val>
                                            <p:strVal val="#ppt_x"/>
                                          </p:val>
                                        </p:tav>
                                      </p:tavLst>
                                    </p:anim>
                                    <p:anim calcmode="lin" valueType="num">
                                      <p:cBhvr additive="base">
                                        <p:cTn id="23" dur="250" fill="hold"/>
                                        <p:tgtEl>
                                          <p:spTgt spid="11">
                                            <p:txEl>
                                              <p:pRg st="3" end="3"/>
                                            </p:txEl>
                                          </p:spTgt>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2" presetClass="entr" presetSubtype="9"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250" fill="hold"/>
                                        <p:tgtEl>
                                          <p:spTgt spid="9"/>
                                        </p:tgtEl>
                                        <p:attrNameLst>
                                          <p:attrName>ppt_x</p:attrName>
                                        </p:attrNameLst>
                                      </p:cBhvr>
                                      <p:tavLst>
                                        <p:tav tm="0">
                                          <p:val>
                                            <p:strVal val="0-#ppt_w/2"/>
                                          </p:val>
                                        </p:tav>
                                        <p:tav tm="100000">
                                          <p:val>
                                            <p:strVal val="#ppt_x"/>
                                          </p:val>
                                        </p:tav>
                                      </p:tavLst>
                                    </p:anim>
                                    <p:anim calcmode="lin" valueType="num">
                                      <p:cBhvr additive="base">
                                        <p:cTn id="28" dur="250" fill="hold"/>
                                        <p:tgtEl>
                                          <p:spTgt spid="9"/>
                                        </p:tgtEl>
                                        <p:attrNameLst>
                                          <p:attrName>ppt_y</p:attrName>
                                        </p:attrNameLst>
                                      </p:cBhvr>
                                      <p:tavLst>
                                        <p:tav tm="0">
                                          <p:val>
                                            <p:strVal val="0-#ppt_h/2"/>
                                          </p:val>
                                        </p:tav>
                                        <p:tav tm="100000">
                                          <p:val>
                                            <p:strVal val="#ppt_y"/>
                                          </p:val>
                                        </p:tav>
                                      </p:tavLst>
                                    </p:anim>
                                  </p:childTnLst>
                                </p:cTn>
                              </p:par>
                              <p:par>
                                <p:cTn id="29" presetID="2" presetClass="entr" presetSubtype="12" fill="hold" nodeType="withEffect">
                                  <p:stCondLst>
                                    <p:cond delay="0"/>
                                  </p:stCondLst>
                                  <p:childTnLst>
                                    <p:set>
                                      <p:cBhvr>
                                        <p:cTn id="30" dur="1" fill="hold">
                                          <p:stCondLst>
                                            <p:cond delay="0"/>
                                          </p:stCondLst>
                                        </p:cTn>
                                        <p:tgtEl>
                                          <p:spTgt spid="282627"/>
                                        </p:tgtEl>
                                        <p:attrNameLst>
                                          <p:attrName>style.visibility</p:attrName>
                                        </p:attrNameLst>
                                      </p:cBhvr>
                                      <p:to>
                                        <p:strVal val="visible"/>
                                      </p:to>
                                    </p:set>
                                    <p:anim calcmode="lin" valueType="num">
                                      <p:cBhvr additive="base">
                                        <p:cTn id="31" dur="250" fill="hold"/>
                                        <p:tgtEl>
                                          <p:spTgt spid="282627"/>
                                        </p:tgtEl>
                                        <p:attrNameLst>
                                          <p:attrName>ppt_x</p:attrName>
                                        </p:attrNameLst>
                                      </p:cBhvr>
                                      <p:tavLst>
                                        <p:tav tm="0">
                                          <p:val>
                                            <p:strVal val="0-#ppt_w/2"/>
                                          </p:val>
                                        </p:tav>
                                        <p:tav tm="100000">
                                          <p:val>
                                            <p:strVal val="#ppt_x"/>
                                          </p:val>
                                        </p:tav>
                                      </p:tavLst>
                                    </p:anim>
                                    <p:anim calcmode="lin" valueType="num">
                                      <p:cBhvr additive="base">
                                        <p:cTn id="32" dur="250" fill="hold"/>
                                        <p:tgtEl>
                                          <p:spTgt spid="2826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a:t>Full Body Immobilization</a:t>
            </a:r>
          </a:p>
        </p:txBody>
      </p:sp>
      <p:sp>
        <p:nvSpPr>
          <p:cNvPr id="9" name="Content Placeholder 8"/>
          <p:cNvSpPr>
            <a:spLocks noGrp="1"/>
          </p:cNvSpPr>
          <p:nvPr>
            <p:ph idx="1"/>
          </p:nvPr>
        </p:nvSpPr>
        <p:spPr>
          <a:xfrm>
            <a:off x="457200" y="1623695"/>
            <a:ext cx="5562600" cy="2719705"/>
          </a:xfrm>
        </p:spPr>
        <p:txBody>
          <a:bodyPr>
            <a:normAutofit lnSpcReduction="10000"/>
          </a:bodyPr>
          <a:lstStyle/>
          <a:p>
            <a:r>
              <a:rPr lang="en-US" dirty="0"/>
              <a:t>Use immobilization vocabulary</a:t>
            </a:r>
          </a:p>
          <a:p>
            <a:r>
              <a:rPr lang="en-US" dirty="0"/>
              <a:t>“Papoose” has negative connotation</a:t>
            </a:r>
          </a:p>
          <a:p>
            <a:r>
              <a:rPr lang="en-US" dirty="0"/>
              <a:t>Wrap, snug as bug, snuggle are favorable and used for many situations</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33748"/>
          <a:stretch/>
        </p:blipFill>
        <p:spPr>
          <a:xfrm>
            <a:off x="428847" y="4343400"/>
            <a:ext cx="5003869" cy="2209800"/>
          </a:xfrm>
          <a:prstGeom prst="rect">
            <a:avLst/>
          </a:prstGeom>
        </p:spPr>
      </p:pic>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33333" t="-1250" r="21667" b="1250"/>
          <a:stretch/>
        </p:blipFill>
        <p:spPr>
          <a:xfrm>
            <a:off x="5810250" y="1623695"/>
            <a:ext cx="2876550" cy="4420461"/>
          </a:xfrm>
          <a:prstGeom prst="rect">
            <a:avLst/>
          </a:prstGeom>
        </p:spPr>
      </p:pic>
    </p:spTree>
    <p:extLst>
      <p:ext uri="{BB962C8B-B14F-4D97-AF65-F5344CB8AC3E}">
        <p14:creationId xmlns:p14="http://schemas.microsoft.com/office/powerpoint/2010/main" val="7347488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25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8" dur="25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2" fill="hold" grpId="0" nodeType="after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 calcmode="lin" valueType="num">
                                      <p:cBhvr additive="base">
                                        <p:cTn id="12" dur="250" fill="hold"/>
                                        <p:tgtEl>
                                          <p:spTgt spid="9">
                                            <p:txEl>
                                              <p:pRg st="1" end="1"/>
                                            </p:txEl>
                                          </p:spTgt>
                                        </p:tgtEl>
                                        <p:attrNameLst>
                                          <p:attrName>ppt_x</p:attrName>
                                        </p:attrNameLst>
                                      </p:cBhvr>
                                      <p:tavLst>
                                        <p:tav tm="0">
                                          <p:val>
                                            <p:strVal val="1+#ppt_w/2"/>
                                          </p:val>
                                        </p:tav>
                                        <p:tav tm="100000">
                                          <p:val>
                                            <p:strVal val="#ppt_x"/>
                                          </p:val>
                                        </p:tav>
                                      </p:tavLst>
                                    </p:anim>
                                    <p:anim calcmode="lin" valueType="num">
                                      <p:cBhvr additive="base">
                                        <p:cTn id="13" dur="250" fill="hold"/>
                                        <p:tgtEl>
                                          <p:spTgt spid="9">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2" fill="hold" grpId="0" nodeType="after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 calcmode="lin" valueType="num">
                                      <p:cBhvr additive="base">
                                        <p:cTn id="17" dur="250" fill="hold"/>
                                        <p:tgtEl>
                                          <p:spTgt spid="9">
                                            <p:txEl>
                                              <p:pRg st="2" end="2"/>
                                            </p:txEl>
                                          </p:spTgt>
                                        </p:tgtEl>
                                        <p:attrNameLst>
                                          <p:attrName>ppt_x</p:attrName>
                                        </p:attrNameLst>
                                      </p:cBhvr>
                                      <p:tavLst>
                                        <p:tav tm="0">
                                          <p:val>
                                            <p:strVal val="1+#ppt_w/2"/>
                                          </p:val>
                                        </p:tav>
                                        <p:tav tm="100000">
                                          <p:val>
                                            <p:strVal val="#ppt_x"/>
                                          </p:val>
                                        </p:tav>
                                      </p:tavLst>
                                    </p:anim>
                                    <p:anim calcmode="lin" valueType="num">
                                      <p:cBhvr additive="base">
                                        <p:cTn id="18" dur="250" fill="hold"/>
                                        <p:tgtEl>
                                          <p:spTgt spid="9">
                                            <p:txEl>
                                              <p:pRg st="2" end="2"/>
                                            </p:txEl>
                                          </p:spTgt>
                                        </p:tgtEl>
                                        <p:attrNameLst>
                                          <p:attrName>ppt_y</p:attrName>
                                        </p:attrNameLst>
                                      </p:cBhvr>
                                      <p:tavLst>
                                        <p:tav tm="0">
                                          <p:val>
                                            <p:strVal val="#ppt_y"/>
                                          </p:val>
                                        </p:tav>
                                        <p:tav tm="100000">
                                          <p:val>
                                            <p:strVal val="#ppt_y"/>
                                          </p:val>
                                        </p:tav>
                                      </p:tavLst>
                                    </p:anim>
                                  </p:childTnLst>
                                </p:cTn>
                              </p:par>
                            </p:childTnLst>
                          </p:cTn>
                        </p:par>
                        <p:par>
                          <p:cTn id="19" fill="hold">
                            <p:stCondLst>
                              <p:cond delay="750"/>
                            </p:stCondLst>
                            <p:childTnLst>
                              <p:par>
                                <p:cTn id="20" presetID="2" presetClass="entr" presetSubtype="3"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250" fill="hold"/>
                                        <p:tgtEl>
                                          <p:spTgt spid="10"/>
                                        </p:tgtEl>
                                        <p:attrNameLst>
                                          <p:attrName>ppt_x</p:attrName>
                                        </p:attrNameLst>
                                      </p:cBhvr>
                                      <p:tavLst>
                                        <p:tav tm="0">
                                          <p:val>
                                            <p:strVal val="1+#ppt_w/2"/>
                                          </p:val>
                                        </p:tav>
                                        <p:tav tm="100000">
                                          <p:val>
                                            <p:strVal val="#ppt_x"/>
                                          </p:val>
                                        </p:tav>
                                      </p:tavLst>
                                    </p:anim>
                                    <p:anim calcmode="lin" valueType="num">
                                      <p:cBhvr additive="base">
                                        <p:cTn id="23" dur="250" fill="hold"/>
                                        <p:tgtEl>
                                          <p:spTgt spid="10"/>
                                        </p:tgtEl>
                                        <p:attrNameLst>
                                          <p:attrName>ppt_y</p:attrName>
                                        </p:attrNameLst>
                                      </p:cBhvr>
                                      <p:tavLst>
                                        <p:tav tm="0">
                                          <p:val>
                                            <p:strVal val="0-#ppt_h/2"/>
                                          </p:val>
                                        </p:tav>
                                        <p:tav tm="100000">
                                          <p:val>
                                            <p:strVal val="#ppt_y"/>
                                          </p:val>
                                        </p:tav>
                                      </p:tavLst>
                                    </p:anim>
                                  </p:childTnLst>
                                </p:cTn>
                              </p:par>
                              <p:par>
                                <p:cTn id="24" presetID="2" presetClass="entr" presetSubtype="12"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250" fill="hold"/>
                                        <p:tgtEl>
                                          <p:spTgt spid="7"/>
                                        </p:tgtEl>
                                        <p:attrNameLst>
                                          <p:attrName>ppt_x</p:attrName>
                                        </p:attrNameLst>
                                      </p:cBhvr>
                                      <p:tavLst>
                                        <p:tav tm="0">
                                          <p:val>
                                            <p:strVal val="0-#ppt_w/2"/>
                                          </p:val>
                                        </p:tav>
                                        <p:tav tm="100000">
                                          <p:val>
                                            <p:strVal val="#ppt_x"/>
                                          </p:val>
                                        </p:tav>
                                      </p:tavLst>
                                    </p:anim>
                                    <p:anim calcmode="lin" valueType="num">
                                      <p:cBhvr additive="base">
                                        <p:cTn id="27" dur="25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Monitoring</a:t>
            </a:r>
          </a:p>
        </p:txBody>
      </p:sp>
      <p:sp>
        <p:nvSpPr>
          <p:cNvPr id="3" name="Content Placeholder 2"/>
          <p:cNvSpPr>
            <a:spLocks noGrp="1"/>
          </p:cNvSpPr>
          <p:nvPr>
            <p:ph idx="1"/>
          </p:nvPr>
        </p:nvSpPr>
        <p:spPr>
          <a:xfrm>
            <a:off x="453656" y="1606471"/>
            <a:ext cx="3962400" cy="2033906"/>
          </a:xfrm>
        </p:spPr>
        <p:txBody>
          <a:bodyPr>
            <a:normAutofit fontScale="92500" lnSpcReduction="20000"/>
          </a:bodyPr>
          <a:lstStyle/>
          <a:p>
            <a:pPr marL="285750" indent="-285750">
              <a:buFont typeface="Arial" panose="020B0604020202020204" pitchFamily="34" charset="0"/>
              <a:buChar char="•"/>
            </a:pPr>
            <a:r>
              <a:rPr lang="en-US" dirty="0"/>
              <a:t>Pressure points</a:t>
            </a:r>
          </a:p>
          <a:p>
            <a:pPr marL="285750" indent="-285750">
              <a:buFont typeface="Arial" panose="020B0604020202020204" pitchFamily="34" charset="0"/>
              <a:buChar char="•"/>
            </a:pPr>
            <a:r>
              <a:rPr lang="en-US" dirty="0"/>
              <a:t>Temperature</a:t>
            </a:r>
          </a:p>
          <a:p>
            <a:pPr marL="285750" indent="-285750">
              <a:buFont typeface="Arial" panose="020B0604020202020204" pitchFamily="34" charset="0"/>
              <a:buChar char="•"/>
            </a:pPr>
            <a:r>
              <a:rPr lang="en-US" dirty="0"/>
              <a:t>Respiration</a:t>
            </a:r>
          </a:p>
          <a:p>
            <a:pPr marL="285750" indent="-285750">
              <a:buFont typeface="Arial" panose="020B0604020202020204" pitchFamily="34" charset="0"/>
              <a:buChar char="•"/>
            </a:pPr>
            <a:r>
              <a:rPr lang="en-US" dirty="0"/>
              <a:t>Heart rate</a:t>
            </a:r>
          </a:p>
          <a:p>
            <a:pPr marL="285750" indent="-285750">
              <a:buFont typeface="Arial" panose="020B0604020202020204" pitchFamily="34" charset="0"/>
              <a:buChar char="•"/>
            </a:pPr>
            <a:r>
              <a:rPr lang="en-US" dirty="0"/>
              <a:t>PATIENT DISPOSITION</a:t>
            </a:r>
          </a:p>
          <a:p>
            <a:endParaRPr lang="en-US" dirty="0"/>
          </a:p>
        </p:txBody>
      </p:sp>
      <p:sp>
        <p:nvSpPr>
          <p:cNvPr id="4" name="TextBox 3"/>
          <p:cNvSpPr txBox="1"/>
          <p:nvPr/>
        </p:nvSpPr>
        <p:spPr>
          <a:xfrm>
            <a:off x="4876800" y="4250387"/>
            <a:ext cx="3733800" cy="1938992"/>
          </a:xfrm>
          <a:prstGeom prst="rect">
            <a:avLst/>
          </a:prstGeom>
          <a:noFill/>
        </p:spPr>
        <p:txBody>
          <a:bodyPr wrap="square" rtlCol="0">
            <a:spAutoFit/>
          </a:bodyPr>
          <a:lstStyle/>
          <a:p>
            <a:pPr marL="285750" indent="-285750">
              <a:buFont typeface="Arial" panose="020B0604020202020204" pitchFamily="34" charset="0"/>
              <a:buChar char="•"/>
            </a:pPr>
            <a:r>
              <a:rPr lang="en-US" sz="2400" dirty="0"/>
              <a:t>Never inhibit breathing</a:t>
            </a:r>
          </a:p>
          <a:p>
            <a:pPr marL="285750" indent="-285750">
              <a:buFont typeface="Arial" panose="020B0604020202020204" pitchFamily="34" charset="0"/>
              <a:buChar char="•"/>
            </a:pPr>
            <a:r>
              <a:rPr lang="en-US" sz="2400" dirty="0"/>
              <a:t>Watch for pressure points</a:t>
            </a:r>
          </a:p>
          <a:p>
            <a:pPr marL="285750" indent="-285750">
              <a:buFont typeface="Arial" panose="020B0604020202020204" pitchFamily="34" charset="0"/>
              <a:buChar char="•"/>
            </a:pPr>
            <a:r>
              <a:rPr lang="en-US" sz="2400" dirty="0"/>
              <a:t>Have patient wear long sleeves and pants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63189" y="1570710"/>
            <a:ext cx="3561021" cy="2374014"/>
          </a:xfrm>
          <a:prstGeom prst="rect">
            <a:avLst/>
          </a:prstGeom>
        </p:spPr>
      </p:pic>
      <p:pic>
        <p:nvPicPr>
          <p:cNvPr id="6"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579" y="3944724"/>
            <a:ext cx="3825477" cy="2550318"/>
          </a:xfrm>
          <a:prstGeom prst="rect">
            <a:avLst/>
          </a:prstGeom>
        </p:spPr>
      </p:pic>
    </p:spTree>
    <p:extLst>
      <p:ext uri="{BB962C8B-B14F-4D97-AF65-F5344CB8AC3E}">
        <p14:creationId xmlns:p14="http://schemas.microsoft.com/office/powerpoint/2010/main" val="37631834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5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25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2"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25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3" dur="25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2"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25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8" dur="25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19" fill="hold">
                            <p:stCondLst>
                              <p:cond delay="750"/>
                            </p:stCondLst>
                            <p:childTnLst>
                              <p:par>
                                <p:cTn id="20" presetID="2" presetClass="entr" presetSubtype="2"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25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3" dur="25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25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8" dur="25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par>
                          <p:cTn id="29" fill="hold">
                            <p:stCondLst>
                              <p:cond delay="1250"/>
                            </p:stCondLst>
                            <p:childTnLst>
                              <p:par>
                                <p:cTn id="30" presetID="2" presetClass="entr" presetSubtype="3" fill="hold" nodeType="after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additive="base">
                                        <p:cTn id="32" dur="250" fill="hold"/>
                                        <p:tgtEl>
                                          <p:spTgt spid="5"/>
                                        </p:tgtEl>
                                        <p:attrNameLst>
                                          <p:attrName>ppt_x</p:attrName>
                                        </p:attrNameLst>
                                      </p:cBhvr>
                                      <p:tavLst>
                                        <p:tav tm="0">
                                          <p:val>
                                            <p:strVal val="1+#ppt_w/2"/>
                                          </p:val>
                                        </p:tav>
                                        <p:tav tm="100000">
                                          <p:val>
                                            <p:strVal val="#ppt_x"/>
                                          </p:val>
                                        </p:tav>
                                      </p:tavLst>
                                    </p:anim>
                                    <p:anim calcmode="lin" valueType="num">
                                      <p:cBhvr additive="base">
                                        <p:cTn id="33" dur="250" fill="hold"/>
                                        <p:tgtEl>
                                          <p:spTgt spid="5"/>
                                        </p:tgtEl>
                                        <p:attrNameLst>
                                          <p:attrName>ppt_y</p:attrName>
                                        </p:attrNameLst>
                                      </p:cBhvr>
                                      <p:tavLst>
                                        <p:tav tm="0">
                                          <p:val>
                                            <p:strVal val="0-#ppt_h/2"/>
                                          </p:val>
                                        </p:tav>
                                        <p:tav tm="100000">
                                          <p:val>
                                            <p:strVal val="#ppt_y"/>
                                          </p:val>
                                        </p:tav>
                                      </p:tavLst>
                                    </p:anim>
                                  </p:childTnLst>
                                </p:cTn>
                              </p:par>
                              <p:par>
                                <p:cTn id="34" presetID="2" presetClass="entr" presetSubtype="12"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additive="base">
                                        <p:cTn id="36" dur="250" fill="hold"/>
                                        <p:tgtEl>
                                          <p:spTgt spid="6"/>
                                        </p:tgtEl>
                                        <p:attrNameLst>
                                          <p:attrName>ppt_x</p:attrName>
                                        </p:attrNameLst>
                                      </p:cBhvr>
                                      <p:tavLst>
                                        <p:tav tm="0">
                                          <p:val>
                                            <p:strVal val="0-#ppt_w/2"/>
                                          </p:val>
                                        </p:tav>
                                        <p:tav tm="100000">
                                          <p:val>
                                            <p:strVal val="#ppt_x"/>
                                          </p:val>
                                        </p:tav>
                                      </p:tavLst>
                                    </p:anim>
                                    <p:anim calcmode="lin" valueType="num">
                                      <p:cBhvr additive="base">
                                        <p:cTn id="37" dur="250" fill="hold"/>
                                        <p:tgtEl>
                                          <p:spTgt spid="6"/>
                                        </p:tgtEl>
                                        <p:attrNameLst>
                                          <p:attrName>ppt_y</p:attrName>
                                        </p:attrNameLst>
                                      </p:cBhvr>
                                      <p:tavLst>
                                        <p:tav tm="0">
                                          <p:val>
                                            <p:strVal val="1+#ppt_h/2"/>
                                          </p:val>
                                        </p:tav>
                                        <p:tav tm="100000">
                                          <p:val>
                                            <p:strVal val="#ppt_y"/>
                                          </p:val>
                                        </p:tav>
                                      </p:tavLst>
                                    </p:anim>
                                  </p:childTnLst>
                                </p:cTn>
                              </p:par>
                              <p:par>
                                <p:cTn id="38" presetID="2" presetClass="entr" presetSubtype="6" fill="hold" grpId="0" nodeType="with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additive="base">
                                        <p:cTn id="40" dur="250" fill="hold"/>
                                        <p:tgtEl>
                                          <p:spTgt spid="4"/>
                                        </p:tgtEl>
                                        <p:attrNameLst>
                                          <p:attrName>ppt_x</p:attrName>
                                        </p:attrNameLst>
                                      </p:cBhvr>
                                      <p:tavLst>
                                        <p:tav tm="0">
                                          <p:val>
                                            <p:strVal val="1+#ppt_w/2"/>
                                          </p:val>
                                        </p:tav>
                                        <p:tav tm="100000">
                                          <p:val>
                                            <p:strVal val="#ppt_x"/>
                                          </p:val>
                                        </p:tav>
                                      </p:tavLst>
                                    </p:anim>
                                    <p:anim calcmode="lin" valueType="num">
                                      <p:cBhvr additive="base">
                                        <p:cTn id="41" dur="2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Documentation</a:t>
            </a:r>
          </a:p>
        </p:txBody>
      </p:sp>
      <p:sp>
        <p:nvSpPr>
          <p:cNvPr id="3" name="Content Placeholder 2"/>
          <p:cNvSpPr>
            <a:spLocks noGrp="1"/>
          </p:cNvSpPr>
          <p:nvPr>
            <p:ph idx="1"/>
          </p:nvPr>
        </p:nvSpPr>
        <p:spPr>
          <a:xfrm>
            <a:off x="457199" y="1371600"/>
            <a:ext cx="8305801" cy="5257800"/>
          </a:xfrm>
        </p:spPr>
        <p:txBody>
          <a:bodyPr>
            <a:normAutofit/>
          </a:bodyPr>
          <a:lstStyle/>
          <a:p>
            <a:pPr lvl="1"/>
            <a:r>
              <a:rPr lang="en-US" dirty="0"/>
              <a:t>Informed consent: Risk vs. benefits DISCUSSED and understood.  Obtained written and orally. </a:t>
            </a:r>
          </a:p>
          <a:p>
            <a:pPr lvl="1"/>
            <a:r>
              <a:rPr lang="en-US" dirty="0"/>
              <a:t>Reason for intervention. </a:t>
            </a:r>
          </a:p>
          <a:p>
            <a:pPr lvl="1"/>
            <a:r>
              <a:rPr lang="en-US" dirty="0"/>
              <a:t> Previous less restrictive interventions tried. </a:t>
            </a:r>
          </a:p>
          <a:p>
            <a:pPr lvl="2"/>
            <a:r>
              <a:rPr lang="en-US" sz="2400" dirty="0"/>
              <a:t>May be documented elsewhere (last visit), should always try less invasive first. </a:t>
            </a:r>
          </a:p>
          <a:p>
            <a:pPr lvl="1"/>
            <a:r>
              <a:rPr lang="en-US" dirty="0"/>
              <a:t>Technique: What was done</a:t>
            </a:r>
          </a:p>
          <a:p>
            <a:pPr lvl="1"/>
            <a:r>
              <a:rPr lang="en-US" dirty="0"/>
              <a:t>Who provided technique: Staff, family, etc.</a:t>
            </a:r>
          </a:p>
          <a:p>
            <a:pPr lvl="1"/>
            <a:r>
              <a:rPr lang="en-US" dirty="0"/>
              <a:t>Duration of technique: Time from start of intervention</a:t>
            </a:r>
          </a:p>
          <a:p>
            <a:pPr lvl="1"/>
            <a:r>
              <a:rPr lang="en-US" dirty="0"/>
              <a:t>Level of cooperation achieved. </a:t>
            </a:r>
          </a:p>
          <a:p>
            <a:pPr lvl="1"/>
            <a:r>
              <a:rPr lang="en-US" dirty="0"/>
              <a:t>Affirmation of future plan. </a:t>
            </a:r>
          </a:p>
          <a:p>
            <a:pPr lvl="1"/>
            <a:r>
              <a:rPr lang="en-US" dirty="0"/>
              <a:t>Who was present at the time of the intervention</a:t>
            </a:r>
          </a:p>
          <a:p>
            <a:pPr lvl="1"/>
            <a:endParaRPr lang="en-US" dirty="0"/>
          </a:p>
        </p:txBody>
      </p:sp>
    </p:spTree>
    <p:extLst>
      <p:ext uri="{BB962C8B-B14F-4D97-AF65-F5344CB8AC3E}">
        <p14:creationId xmlns:p14="http://schemas.microsoft.com/office/powerpoint/2010/main" val="5090389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5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25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2"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25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3" dur="25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2"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25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8" dur="25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19" fill="hold">
                            <p:stCondLst>
                              <p:cond delay="750"/>
                            </p:stCondLst>
                            <p:childTnLst>
                              <p:par>
                                <p:cTn id="20" presetID="2" presetClass="entr" presetSubtype="2"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25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3" dur="25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25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8" dur="25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calcmode="lin" valueType="num">
                                      <p:cBhvr additive="base">
                                        <p:cTn id="32" dur="25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33" dur="25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2" presetClass="entr" presetSubtype="2" fill="hold" grpId="0" nodeType="after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25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38" dur="25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par>
                          <p:cTn id="39" fill="hold">
                            <p:stCondLst>
                              <p:cond delay="1750"/>
                            </p:stCondLst>
                            <p:childTnLst>
                              <p:par>
                                <p:cTn id="40" presetID="2" presetClass="entr" presetSubtype="2" fill="hold" grpId="0" nodeType="after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 calcmode="lin" valueType="num">
                                      <p:cBhvr additive="base">
                                        <p:cTn id="42" dur="250" fill="hold"/>
                                        <p:tgtEl>
                                          <p:spTgt spid="3">
                                            <p:txEl>
                                              <p:pRg st="7" end="7"/>
                                            </p:txEl>
                                          </p:spTgt>
                                        </p:tgtEl>
                                        <p:attrNameLst>
                                          <p:attrName>ppt_x</p:attrName>
                                        </p:attrNameLst>
                                      </p:cBhvr>
                                      <p:tavLst>
                                        <p:tav tm="0">
                                          <p:val>
                                            <p:strVal val="1+#ppt_w/2"/>
                                          </p:val>
                                        </p:tav>
                                        <p:tav tm="100000">
                                          <p:val>
                                            <p:strVal val="#ppt_x"/>
                                          </p:val>
                                        </p:tav>
                                      </p:tavLst>
                                    </p:anim>
                                    <p:anim calcmode="lin" valueType="num">
                                      <p:cBhvr additive="base">
                                        <p:cTn id="43" dur="25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par>
                          <p:cTn id="44" fill="hold">
                            <p:stCondLst>
                              <p:cond delay="2000"/>
                            </p:stCondLst>
                            <p:childTnLst>
                              <p:par>
                                <p:cTn id="45" presetID="2" presetClass="entr" presetSubtype="2" fill="hold" grpId="0" nodeType="after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 calcmode="lin" valueType="num">
                                      <p:cBhvr additive="base">
                                        <p:cTn id="47" dur="250" fill="hold"/>
                                        <p:tgtEl>
                                          <p:spTgt spid="3">
                                            <p:txEl>
                                              <p:pRg st="8" end="8"/>
                                            </p:txEl>
                                          </p:spTgt>
                                        </p:tgtEl>
                                        <p:attrNameLst>
                                          <p:attrName>ppt_x</p:attrName>
                                        </p:attrNameLst>
                                      </p:cBhvr>
                                      <p:tavLst>
                                        <p:tav tm="0">
                                          <p:val>
                                            <p:strVal val="1+#ppt_w/2"/>
                                          </p:val>
                                        </p:tav>
                                        <p:tav tm="100000">
                                          <p:val>
                                            <p:strVal val="#ppt_x"/>
                                          </p:val>
                                        </p:tav>
                                      </p:tavLst>
                                    </p:anim>
                                    <p:anim calcmode="lin" valueType="num">
                                      <p:cBhvr additive="base">
                                        <p:cTn id="48" dur="25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par>
                          <p:cTn id="49" fill="hold">
                            <p:stCondLst>
                              <p:cond delay="2250"/>
                            </p:stCondLst>
                            <p:childTnLst>
                              <p:par>
                                <p:cTn id="50" presetID="2" presetClass="entr" presetSubtype="2" fill="hold" grpId="0" nodeType="after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 calcmode="lin" valueType="num">
                                      <p:cBhvr additive="base">
                                        <p:cTn id="52" dur="250" fill="hold"/>
                                        <p:tgtEl>
                                          <p:spTgt spid="3">
                                            <p:txEl>
                                              <p:pRg st="9" end="9"/>
                                            </p:txEl>
                                          </p:spTgt>
                                        </p:tgtEl>
                                        <p:attrNameLst>
                                          <p:attrName>ppt_x</p:attrName>
                                        </p:attrNameLst>
                                      </p:cBhvr>
                                      <p:tavLst>
                                        <p:tav tm="0">
                                          <p:val>
                                            <p:strVal val="1+#ppt_w/2"/>
                                          </p:val>
                                        </p:tav>
                                        <p:tav tm="100000">
                                          <p:val>
                                            <p:strVal val="#ppt_x"/>
                                          </p:val>
                                        </p:tav>
                                      </p:tavLst>
                                    </p:anim>
                                    <p:anim calcmode="lin" valueType="num">
                                      <p:cBhvr additive="base">
                                        <p:cTn id="53" dur="250" fill="hold"/>
                                        <p:tgtEl>
                                          <p:spTgt spid="3">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381000"/>
            <a:ext cx="8610600" cy="1143000"/>
          </a:xfrm>
        </p:spPr>
        <p:txBody>
          <a:bodyPr>
            <a:normAutofit/>
          </a:bodyPr>
          <a:lstStyle/>
          <a:p>
            <a:pPr algn="ctr"/>
            <a:r>
              <a:rPr lang="en-US" dirty="0"/>
              <a:t>Sample BMT for Home Brushing</a:t>
            </a:r>
          </a:p>
        </p:txBody>
      </p:sp>
      <p:sp>
        <p:nvSpPr>
          <p:cNvPr id="3" name="Content Placeholder 2"/>
          <p:cNvSpPr>
            <a:spLocks noGrp="1"/>
          </p:cNvSpPr>
          <p:nvPr>
            <p:ph idx="1"/>
          </p:nvPr>
        </p:nvSpPr>
        <p:spPr>
          <a:xfrm>
            <a:off x="457200" y="1623694"/>
            <a:ext cx="8229600" cy="4624705"/>
          </a:xfrm>
        </p:spPr>
        <p:txBody>
          <a:bodyPr>
            <a:normAutofit/>
          </a:bodyPr>
          <a:lstStyle/>
          <a:p>
            <a:pPr>
              <a:spcBef>
                <a:spcPct val="50000"/>
              </a:spcBef>
              <a:buFontTx/>
              <a:buChar char="•"/>
            </a:pPr>
            <a:r>
              <a:rPr lang="en-US" dirty="0"/>
              <a:t>Occupational Therapist or Speech Therapist can be utilized for facial, oral, or other stimulation and acceptance of oral health aids.</a:t>
            </a:r>
          </a:p>
          <a:p>
            <a:pPr>
              <a:spcBef>
                <a:spcPct val="50000"/>
              </a:spcBef>
              <a:buFontTx/>
              <a:buChar char="•"/>
            </a:pPr>
            <a:r>
              <a:rPr lang="en-US" dirty="0"/>
              <a:t>Break session into sections.  Tell what area doing, give break when finished, move to next. </a:t>
            </a:r>
            <a:r>
              <a:rPr lang="en-US" sz="1600" dirty="0"/>
              <a:t>The D-</a:t>
            </a:r>
            <a:r>
              <a:rPr lang="en-US" sz="1600" dirty="0" err="1"/>
              <a:t>Termined</a:t>
            </a:r>
            <a:r>
              <a:rPr lang="en-US" sz="1600" dirty="0"/>
              <a:t> Method</a:t>
            </a:r>
          </a:p>
          <a:p>
            <a:pPr>
              <a:spcBef>
                <a:spcPct val="50000"/>
              </a:spcBef>
              <a:buFontTx/>
              <a:buChar char="•"/>
            </a:pPr>
            <a:r>
              <a:rPr lang="en-US" dirty="0"/>
              <a:t>Have a record of areas cleaned at each session available in the person’s hygiene kit for easy tracking.  This will help ensure that the entire mouth is covered over time rather  than one area repetitively.</a:t>
            </a:r>
            <a:endParaRPr lang="en-US" sz="3600" dirty="0"/>
          </a:p>
          <a:p>
            <a:endParaRPr lang="en-US" dirty="0"/>
          </a:p>
        </p:txBody>
      </p:sp>
    </p:spTree>
    <p:extLst>
      <p:ext uri="{BB962C8B-B14F-4D97-AF65-F5344CB8AC3E}">
        <p14:creationId xmlns:p14="http://schemas.microsoft.com/office/powerpoint/2010/main" val="25932820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5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25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2"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25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3" dur="25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2"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25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8" dur="25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Sample BMT note</a:t>
            </a:r>
          </a:p>
        </p:txBody>
      </p:sp>
      <p:sp>
        <p:nvSpPr>
          <p:cNvPr id="3" name="Content Placeholder 2"/>
          <p:cNvSpPr>
            <a:spLocks noGrp="1"/>
          </p:cNvSpPr>
          <p:nvPr>
            <p:ph idx="1"/>
          </p:nvPr>
        </p:nvSpPr>
        <p:spPr>
          <a:xfrm>
            <a:off x="457200" y="1623695"/>
            <a:ext cx="8096864" cy="4243705"/>
          </a:xfrm>
        </p:spPr>
        <p:txBody>
          <a:bodyPr>
            <a:normAutofit/>
          </a:bodyPr>
          <a:lstStyle/>
          <a:p>
            <a:r>
              <a:rPr lang="en-US" sz="2400" dirty="0"/>
              <a:t>Pt. reports for sealants on #3, #14. Previous attempts have failed due to patients continued head posturing to left and reaching up with hand to touch nose.  Informed consent obtained for head stabilization and hand holding.  Dental assistant able to stabilize head with hand, mouth prop also used.  Mom held hand.  Total time: 30 minutes with breaks between teeth treated. Pt. 				            mostly cooperative, able to 			                 complete procedure. 					   NV: Same BMT for restorative</a:t>
            </a:r>
            <a:r>
              <a:rPr lang="en-US" dirty="0"/>
              <a:t>.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6800" y="4038600"/>
            <a:ext cx="3962434" cy="2642021"/>
          </a:xfrm>
          <a:prstGeom prst="rect">
            <a:avLst/>
          </a:prstGeom>
        </p:spPr>
      </p:pic>
    </p:spTree>
    <p:extLst>
      <p:ext uri="{BB962C8B-B14F-4D97-AF65-F5344CB8AC3E}">
        <p14:creationId xmlns:p14="http://schemas.microsoft.com/office/powerpoint/2010/main" val="26998487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5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25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p:txBody>
          <a:bodyPr/>
          <a:lstStyle/>
          <a:p>
            <a:pPr algn="ctr"/>
            <a:r>
              <a:rPr lang="en-US" dirty="0"/>
              <a:t>Summation</a:t>
            </a:r>
          </a:p>
        </p:txBody>
      </p:sp>
      <p:sp>
        <p:nvSpPr>
          <p:cNvPr id="3" name="Content Placeholder 2"/>
          <p:cNvSpPr>
            <a:spLocks noGrp="1"/>
          </p:cNvSpPr>
          <p:nvPr>
            <p:ph idx="1"/>
          </p:nvPr>
        </p:nvSpPr>
        <p:spPr/>
        <p:txBody>
          <a:bodyPr>
            <a:normAutofit/>
          </a:bodyPr>
          <a:lstStyle/>
          <a:p>
            <a:r>
              <a:rPr lang="en-US" dirty="0"/>
              <a:t>Health care is difficult when the person being cared for is resistant to or does not understand care.</a:t>
            </a:r>
          </a:p>
          <a:p>
            <a:r>
              <a:rPr lang="en-US" dirty="0"/>
              <a:t>Good oral health is necessary for the health and well being of everyone in our care.</a:t>
            </a:r>
          </a:p>
          <a:p>
            <a:r>
              <a:rPr lang="en-US" dirty="0"/>
              <a:t>Resistance to a life skill does not constitute an excuse for supervised neglect.</a:t>
            </a:r>
          </a:p>
          <a:p>
            <a:r>
              <a:rPr lang="en-US" dirty="0"/>
              <a:t>Behavior management techniques can be used in any setting to improve the success of the health plan with the assistance of the entire care team. </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5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25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2"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25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3" dur="25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2"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25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8" dur="25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19" fill="hold">
                            <p:stCondLst>
                              <p:cond delay="750"/>
                            </p:stCondLst>
                            <p:childTnLst>
                              <p:par>
                                <p:cTn id="20" presetID="2" presetClass="entr" presetSubtype="2"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25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3" dur="25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Summation</a:t>
            </a:r>
          </a:p>
        </p:txBody>
      </p:sp>
      <p:sp>
        <p:nvSpPr>
          <p:cNvPr id="3" name="Content Placeholder 2"/>
          <p:cNvSpPr>
            <a:spLocks noGrp="1"/>
          </p:cNvSpPr>
          <p:nvPr>
            <p:ph idx="1"/>
          </p:nvPr>
        </p:nvSpPr>
        <p:spPr>
          <a:xfrm>
            <a:off x="457200" y="1623695"/>
            <a:ext cx="8229600" cy="1855629"/>
          </a:xfrm>
        </p:spPr>
        <p:txBody>
          <a:bodyPr>
            <a:normAutofit lnSpcReduction="10000"/>
          </a:bodyPr>
          <a:lstStyle/>
          <a:p>
            <a:r>
              <a:rPr lang="en-US" b="1" dirty="0">
                <a:solidFill>
                  <a:schemeClr val="accent2"/>
                </a:solidFill>
              </a:rPr>
              <a:t>A behavior management plan is needed for all stages of the health care plan. </a:t>
            </a:r>
          </a:p>
          <a:p>
            <a:r>
              <a:rPr lang="en-US" b="1" dirty="0">
                <a:solidFill>
                  <a:schemeClr val="accent1"/>
                </a:solidFill>
              </a:rPr>
              <a:t>Well trained and motivated patients, care givers, and practitioners can achieve success.</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1288" y="3912733"/>
            <a:ext cx="3337347" cy="2224898"/>
          </a:xfrm>
          <a:prstGeom prst="rect">
            <a:avLst/>
          </a:prstGeom>
        </p:spPr>
      </p:pic>
      <p:sp>
        <p:nvSpPr>
          <p:cNvPr id="5" name="TextBox 4"/>
          <p:cNvSpPr txBox="1"/>
          <p:nvPr/>
        </p:nvSpPr>
        <p:spPr>
          <a:xfrm>
            <a:off x="2924881" y="3443554"/>
            <a:ext cx="3294235" cy="461665"/>
          </a:xfrm>
          <a:prstGeom prst="rect">
            <a:avLst/>
          </a:prstGeom>
          <a:noFill/>
        </p:spPr>
        <p:txBody>
          <a:bodyPr wrap="none" rtlCol="0">
            <a:spAutoFit/>
          </a:bodyPr>
          <a:lstStyle/>
          <a:p>
            <a:r>
              <a:rPr lang="en-US" sz="2400" b="1" dirty="0">
                <a:solidFill>
                  <a:srgbClr val="00B050"/>
                </a:solidFill>
                <a:latin typeface="+mj-lt"/>
              </a:rPr>
              <a:t>RISE TO THE CHALLENGE</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3921924"/>
            <a:ext cx="3323560" cy="2215707"/>
          </a:xfrm>
          <a:prstGeom prst="rect">
            <a:avLst/>
          </a:prstGeom>
        </p:spPr>
      </p:pic>
      <p:sp>
        <p:nvSpPr>
          <p:cNvPr id="7" name="Rectangle 6"/>
          <p:cNvSpPr/>
          <p:nvPr/>
        </p:nvSpPr>
        <p:spPr>
          <a:xfrm>
            <a:off x="723899" y="6154336"/>
            <a:ext cx="7696200" cy="523220"/>
          </a:xfrm>
          <a:prstGeom prst="rect">
            <a:avLst/>
          </a:prstGeom>
        </p:spPr>
        <p:txBody>
          <a:bodyPr wrap="square">
            <a:spAutoFit/>
          </a:bodyPr>
          <a:lstStyle/>
          <a:p>
            <a:r>
              <a:rPr lang="en-US" sz="2800" b="1" dirty="0">
                <a:solidFill>
                  <a:srgbClr val="00B050"/>
                </a:solidFill>
                <a:latin typeface="+mj-lt"/>
              </a:rPr>
              <a:t>THINK OUTSIDE OF THE BOX/INSIDE OF THEIR BOX</a:t>
            </a:r>
          </a:p>
        </p:txBody>
      </p:sp>
    </p:spTree>
    <p:extLst>
      <p:ext uri="{BB962C8B-B14F-4D97-AF65-F5344CB8AC3E}">
        <p14:creationId xmlns:p14="http://schemas.microsoft.com/office/powerpoint/2010/main" val="7380752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5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25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2"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25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3" dur="25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12"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250" fill="hold"/>
                                        <p:tgtEl>
                                          <p:spTgt spid="4"/>
                                        </p:tgtEl>
                                        <p:attrNameLst>
                                          <p:attrName>ppt_x</p:attrName>
                                        </p:attrNameLst>
                                      </p:cBhvr>
                                      <p:tavLst>
                                        <p:tav tm="0">
                                          <p:val>
                                            <p:strVal val="0-#ppt_w/2"/>
                                          </p:val>
                                        </p:tav>
                                        <p:tav tm="100000">
                                          <p:val>
                                            <p:strVal val="#ppt_x"/>
                                          </p:val>
                                        </p:tav>
                                      </p:tavLst>
                                    </p:anim>
                                    <p:anim calcmode="lin" valueType="num">
                                      <p:cBhvr additive="base">
                                        <p:cTn id="18" dur="25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250" fill="hold"/>
                                        <p:tgtEl>
                                          <p:spTgt spid="5"/>
                                        </p:tgtEl>
                                        <p:attrNameLst>
                                          <p:attrName>ppt_x</p:attrName>
                                        </p:attrNameLst>
                                      </p:cBhvr>
                                      <p:tavLst>
                                        <p:tav tm="0">
                                          <p:val>
                                            <p:strVal val="#ppt_x"/>
                                          </p:val>
                                        </p:tav>
                                        <p:tav tm="100000">
                                          <p:val>
                                            <p:strVal val="#ppt_x"/>
                                          </p:val>
                                        </p:tav>
                                      </p:tavLst>
                                    </p:anim>
                                    <p:anim calcmode="lin" valueType="num">
                                      <p:cBhvr additive="base">
                                        <p:cTn id="22" dur="250" fill="hold"/>
                                        <p:tgtEl>
                                          <p:spTgt spid="5"/>
                                        </p:tgtEl>
                                        <p:attrNameLst>
                                          <p:attrName>ppt_y</p:attrName>
                                        </p:attrNameLst>
                                      </p:cBhvr>
                                      <p:tavLst>
                                        <p:tav tm="0">
                                          <p:val>
                                            <p:strVal val="0-#ppt_h/2"/>
                                          </p:val>
                                        </p:tav>
                                        <p:tav tm="100000">
                                          <p:val>
                                            <p:strVal val="#ppt_y"/>
                                          </p:val>
                                        </p:tav>
                                      </p:tavLst>
                                    </p:anim>
                                  </p:childTnLst>
                                </p:cTn>
                              </p:par>
                            </p:childTnLst>
                          </p:cTn>
                        </p:par>
                        <p:par>
                          <p:cTn id="23" fill="hold">
                            <p:stCondLst>
                              <p:cond delay="750"/>
                            </p:stCondLst>
                            <p:childTnLst>
                              <p:par>
                                <p:cTn id="24" presetID="2" presetClass="entr" presetSubtype="6"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250" fill="hold"/>
                                        <p:tgtEl>
                                          <p:spTgt spid="6"/>
                                        </p:tgtEl>
                                        <p:attrNameLst>
                                          <p:attrName>ppt_x</p:attrName>
                                        </p:attrNameLst>
                                      </p:cBhvr>
                                      <p:tavLst>
                                        <p:tav tm="0">
                                          <p:val>
                                            <p:strVal val="1+#ppt_w/2"/>
                                          </p:val>
                                        </p:tav>
                                        <p:tav tm="100000">
                                          <p:val>
                                            <p:strVal val="#ppt_x"/>
                                          </p:val>
                                        </p:tav>
                                      </p:tavLst>
                                    </p:anim>
                                    <p:anim calcmode="lin" valueType="num">
                                      <p:cBhvr additive="base">
                                        <p:cTn id="27" dur="250" fill="hold"/>
                                        <p:tgtEl>
                                          <p:spTgt spid="6"/>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250" fill="hold"/>
                                        <p:tgtEl>
                                          <p:spTgt spid="7"/>
                                        </p:tgtEl>
                                        <p:attrNameLst>
                                          <p:attrName>ppt_x</p:attrName>
                                        </p:attrNameLst>
                                      </p:cBhvr>
                                      <p:tavLst>
                                        <p:tav tm="0">
                                          <p:val>
                                            <p:strVal val="#ppt_x"/>
                                          </p:val>
                                        </p:tav>
                                        <p:tav tm="100000">
                                          <p:val>
                                            <p:strVal val="#ppt_x"/>
                                          </p:val>
                                        </p:tav>
                                      </p:tavLst>
                                    </p:anim>
                                    <p:anim calcmode="lin" valueType="num">
                                      <p:cBhvr additive="base">
                                        <p:cTn id="31" dur="25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7"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Questions?</a:t>
            </a:r>
          </a:p>
        </p:txBody>
      </p:sp>
      <p:sp>
        <p:nvSpPr>
          <p:cNvPr id="3" name="Content Placeholder 2"/>
          <p:cNvSpPr>
            <a:spLocks noGrp="1"/>
          </p:cNvSpPr>
          <p:nvPr>
            <p:ph idx="1"/>
          </p:nvPr>
        </p:nvSpPr>
        <p:spPr>
          <a:xfrm>
            <a:off x="470263" y="1676400"/>
            <a:ext cx="8229600" cy="4777105"/>
          </a:xfrm>
        </p:spPr>
        <p:txBody>
          <a:bodyPr/>
          <a:lstStyle/>
          <a:p>
            <a:r>
              <a:rPr lang="en-US" sz="3600" b="1" dirty="0">
                <a:solidFill>
                  <a:schemeClr val="accent2"/>
                </a:solidFill>
              </a:rPr>
              <a:t>Thank you</a:t>
            </a:r>
          </a:p>
          <a:p>
            <a:endParaRPr lang="en-US" dirty="0"/>
          </a:p>
          <a:p>
            <a:endParaRPr lang="en-US" dirty="0"/>
          </a:p>
          <a:p>
            <a:endParaRPr lang="en-US" dirty="0"/>
          </a:p>
          <a:p>
            <a:endParaRPr lang="en-US" dirty="0"/>
          </a:p>
          <a:p>
            <a:endParaRPr lang="en-US" dirty="0"/>
          </a:p>
          <a:p>
            <a:r>
              <a:rPr lang="en-US" b="1" dirty="0">
                <a:solidFill>
                  <a:schemeClr val="accent6"/>
                </a:solidFill>
              </a:rPr>
              <a:t>Dr. Alicia Risner-Bauman</a:t>
            </a:r>
          </a:p>
          <a:p>
            <a:r>
              <a:rPr lang="en-US" b="1" dirty="0">
                <a:solidFill>
                  <a:schemeClr val="accent6"/>
                </a:solidFill>
              </a:rPr>
              <a:t>arbdds@gmail.com</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2362200"/>
            <a:ext cx="3483542" cy="241191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5756" y="1905000"/>
            <a:ext cx="3792651" cy="3947697"/>
          </a:xfrm>
          <a:prstGeom prst="rect">
            <a:avLst/>
          </a:prstGeom>
        </p:spPr>
      </p:pic>
    </p:spTree>
    <p:extLst>
      <p:ext uri="{BB962C8B-B14F-4D97-AF65-F5344CB8AC3E}">
        <p14:creationId xmlns:p14="http://schemas.microsoft.com/office/powerpoint/2010/main" val="18295021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fade">
                                      <p:cBhvr>
                                        <p:cTn id="13" dur="500"/>
                                        <p:tgtEl>
                                          <p:spTgt spid="3">
                                            <p:txEl>
                                              <p:pRg st="6" end="6"/>
                                            </p:txEl>
                                          </p:spTgt>
                                        </p:tgtEl>
                                      </p:cBhvr>
                                    </p:animEffect>
                                    <p:anim calcmode="lin" valueType="num">
                                      <p:cBhvr>
                                        <p:cTn id="14"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15" dur="5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Effect transition="in" filter="fade">
                                      <p:cBhvr>
                                        <p:cTn id="19" dur="500"/>
                                        <p:tgtEl>
                                          <p:spTgt spid="3">
                                            <p:txEl>
                                              <p:pRg st="7" end="7"/>
                                            </p:txEl>
                                          </p:spTgt>
                                        </p:tgtEl>
                                      </p:cBhvr>
                                    </p:animEffect>
                                    <p:anim calcmode="lin" valueType="num">
                                      <p:cBhvr>
                                        <p:cTn id="20"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21" dur="500" fill="hold"/>
                                        <p:tgtEl>
                                          <p:spTgt spid="3">
                                            <p:txEl>
                                              <p:pRg st="7" end="7"/>
                                            </p:txEl>
                                          </p:spTgt>
                                        </p:tgtEl>
                                        <p:attrNameLst>
                                          <p:attrName>ppt_y</p:attrName>
                                        </p:attrNameLst>
                                      </p:cBhvr>
                                      <p:tavLst>
                                        <p:tav tm="0">
                                          <p:val>
                                            <p:strVal val="#ppt_y+.1"/>
                                          </p:val>
                                        </p:tav>
                                        <p:tav tm="100000">
                                          <p:val>
                                            <p:strVal val="#ppt_y"/>
                                          </p:val>
                                        </p:tav>
                                      </p:tavLst>
                                    </p:anim>
                                  </p:childTnLst>
                                </p:cTn>
                              </p:par>
                              <p:par>
                                <p:cTn id="22" presetID="2" presetClass="entr" presetSubtype="12"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0-#ppt_w/2"/>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par>
                                <p:cTn id="26" presetID="2" presetClass="entr" presetSubtype="3"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1+#ppt_w/2"/>
                                          </p:val>
                                        </p:tav>
                                        <p:tav tm="100000">
                                          <p:val>
                                            <p:strVal val="#ppt_x"/>
                                          </p:val>
                                        </p:tav>
                                      </p:tavLst>
                                    </p:anim>
                                    <p:anim calcmode="lin" valueType="num">
                                      <p:cBhvr additive="base">
                                        <p:cTn id="29"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219200"/>
          </a:xfrm>
        </p:spPr>
        <p:txBody>
          <a:bodyPr anchor="t">
            <a:normAutofit fontScale="90000"/>
          </a:bodyPr>
          <a:lstStyle/>
          <a:p>
            <a:pPr algn="ctr"/>
            <a:r>
              <a:rPr lang="en-US" dirty="0"/>
              <a:t>OPWDD Putting People First </a:t>
            </a:r>
            <a:br>
              <a:rPr lang="en-US" dirty="0"/>
            </a:br>
            <a:r>
              <a:rPr lang="en-US" sz="3600" dirty="0"/>
              <a:t>Medical Immobilization Protective Stabilization</a:t>
            </a:r>
          </a:p>
        </p:txBody>
      </p:sp>
      <p:sp>
        <p:nvSpPr>
          <p:cNvPr id="3" name="Content Placeholder 2"/>
          <p:cNvSpPr>
            <a:spLocks noGrp="1"/>
          </p:cNvSpPr>
          <p:nvPr>
            <p:ph idx="1"/>
          </p:nvPr>
        </p:nvSpPr>
        <p:spPr>
          <a:xfrm>
            <a:off x="1866900" y="2276669"/>
            <a:ext cx="5410200" cy="4419600"/>
          </a:xfrm>
        </p:spPr>
        <p:txBody>
          <a:bodyPr>
            <a:normAutofit/>
          </a:bodyPr>
          <a:lstStyle/>
          <a:p>
            <a:r>
              <a:rPr lang="en-US" dirty="0"/>
              <a:t>Acknowledgement</a:t>
            </a:r>
          </a:p>
          <a:p>
            <a:r>
              <a:rPr lang="en-US" sz="1800" dirty="0"/>
              <a:t>•	Joseph </a:t>
            </a:r>
            <a:r>
              <a:rPr lang="en-US" sz="1800" dirty="0" err="1"/>
              <a:t>Bonanno</a:t>
            </a:r>
            <a:r>
              <a:rPr lang="en-US" sz="1800" dirty="0"/>
              <a:t>, M.D. Taconic DDSO</a:t>
            </a:r>
          </a:p>
          <a:p>
            <a:r>
              <a:rPr lang="en-US" sz="1800" dirty="0"/>
              <a:t>•	Paul Byron, </a:t>
            </a:r>
            <a:r>
              <a:rPr lang="en-US" sz="1800" dirty="0" err="1"/>
              <a:t>M.D.Capital</a:t>
            </a:r>
            <a:r>
              <a:rPr lang="en-US" sz="1800" dirty="0"/>
              <a:t> District DDSO</a:t>
            </a:r>
          </a:p>
          <a:p>
            <a:r>
              <a:rPr lang="en-US" sz="1800" dirty="0"/>
              <a:t>•	Craig Colas, </a:t>
            </a:r>
            <a:r>
              <a:rPr lang="en-US" sz="1800" dirty="0" err="1"/>
              <a:t>D.D.S.Broome</a:t>
            </a:r>
            <a:r>
              <a:rPr lang="en-US" sz="1800" dirty="0"/>
              <a:t> DDSO</a:t>
            </a:r>
          </a:p>
          <a:p>
            <a:r>
              <a:rPr lang="en-US" sz="1800" dirty="0"/>
              <a:t>•	Vince Filanova, D.D.S. Capital District DDSO</a:t>
            </a:r>
          </a:p>
          <a:p>
            <a:r>
              <a:rPr lang="en-US" sz="1800" dirty="0"/>
              <a:t>•	Kathleen Keating, R.N., MSN, CPNP-PC,       	CNS/DDNYS OPWDD</a:t>
            </a:r>
          </a:p>
          <a:p>
            <a:r>
              <a:rPr lang="en-US" sz="1800" dirty="0"/>
              <a:t>	Rick MacRae, D.D.S</a:t>
            </a:r>
          </a:p>
          <a:p>
            <a:r>
              <a:rPr lang="en-US" sz="1800" dirty="0"/>
              <a:t>•	James </a:t>
            </a:r>
            <a:r>
              <a:rPr lang="en-US" sz="1800" dirty="0" err="1"/>
              <a:t>MaierCapital</a:t>
            </a:r>
            <a:r>
              <a:rPr lang="en-US" sz="1800" dirty="0"/>
              <a:t> District DDSO</a:t>
            </a:r>
          </a:p>
          <a:p>
            <a:r>
              <a:rPr lang="en-US" sz="1800" dirty="0"/>
              <a:t>•	Paul Partridge, </a:t>
            </a:r>
            <a:r>
              <a:rPr lang="en-US" sz="1800" dirty="0" err="1"/>
              <a:t>Ph.D.Capital</a:t>
            </a:r>
            <a:r>
              <a:rPr lang="en-US" sz="1800" dirty="0"/>
              <a:t> District DDSO</a:t>
            </a:r>
          </a:p>
          <a:p>
            <a:r>
              <a:rPr lang="en-US" sz="1800" dirty="0"/>
              <a:t>•	Marcia Rice, RN, BSN, MS, CDDN NYS OPWDD</a:t>
            </a:r>
          </a:p>
          <a:p>
            <a:r>
              <a:rPr lang="en-US" sz="1800" dirty="0"/>
              <a:t>•	Maureen Romer, DDS, </a:t>
            </a:r>
            <a:r>
              <a:rPr lang="en-US" sz="1800" dirty="0" err="1"/>
              <a:t>MPAArizona</a:t>
            </a:r>
            <a:r>
              <a:rPr lang="en-US" sz="1800" dirty="0"/>
              <a:t> School of   	Dentistry &amp;Oral Health</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8675" y="2286000"/>
            <a:ext cx="988125" cy="976800"/>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286000"/>
            <a:ext cx="988125" cy="976800"/>
          </a:xfrm>
          <a:prstGeom prst="rect">
            <a:avLst/>
          </a:prstGeom>
        </p:spPr>
      </p:pic>
    </p:spTree>
    <p:extLst>
      <p:ext uri="{BB962C8B-B14F-4D97-AF65-F5344CB8AC3E}">
        <p14:creationId xmlns:p14="http://schemas.microsoft.com/office/powerpoint/2010/main" val="2863565536"/>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normAutofit/>
          </a:bodyPr>
          <a:lstStyle/>
          <a:p>
            <a:pPr algn="ctr"/>
            <a:r>
              <a:rPr lang="en-US" sz="3600" dirty="0"/>
              <a:t>Goals of the Oral Health Plan</a:t>
            </a:r>
          </a:p>
        </p:txBody>
      </p:sp>
      <p:sp>
        <p:nvSpPr>
          <p:cNvPr id="73731" name="Rectangle 3"/>
          <p:cNvSpPr>
            <a:spLocks noGrp="1" noChangeArrowheads="1"/>
          </p:cNvSpPr>
          <p:nvPr>
            <p:ph idx="1"/>
          </p:nvPr>
        </p:nvSpPr>
        <p:spPr>
          <a:xfrm>
            <a:off x="457200" y="1623695"/>
            <a:ext cx="8229600" cy="2872105"/>
          </a:xfrm>
        </p:spPr>
        <p:txBody>
          <a:bodyPr>
            <a:normAutofit/>
          </a:bodyPr>
          <a:lstStyle/>
          <a:p>
            <a:r>
              <a:rPr lang="en-US" sz="2400" dirty="0"/>
              <a:t>To prevent and treat diseases of the oral cavity and surrounding structures.</a:t>
            </a:r>
          </a:p>
          <a:p>
            <a:r>
              <a:rPr lang="en-US" sz="2400" dirty="0"/>
              <a:t>To help the individual being assisted become as independent as possible in self-care.</a:t>
            </a:r>
          </a:p>
          <a:p>
            <a:r>
              <a:rPr lang="en-US" sz="2400" dirty="0"/>
              <a:t>To make oral health a routine part of daily activities. </a:t>
            </a:r>
          </a:p>
          <a:p>
            <a:r>
              <a:rPr lang="en-US" sz="2400" dirty="0"/>
              <a:t>To make each personal and professional oral care session successful.</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800" y="4648200"/>
            <a:ext cx="2667000" cy="1777228"/>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t="23914" r="-1891" b="13043"/>
          <a:stretch/>
        </p:blipFill>
        <p:spPr>
          <a:xfrm>
            <a:off x="4953000" y="4419600"/>
            <a:ext cx="2743200" cy="220980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3731">
                                            <p:txEl>
                                              <p:pRg st="0" end="0"/>
                                            </p:txEl>
                                          </p:spTgt>
                                        </p:tgtEl>
                                        <p:attrNameLst>
                                          <p:attrName>style.visibility</p:attrName>
                                        </p:attrNameLst>
                                      </p:cBhvr>
                                      <p:to>
                                        <p:strVal val="visible"/>
                                      </p:to>
                                    </p:set>
                                    <p:anim calcmode="lin" valueType="num">
                                      <p:cBhvr additive="base">
                                        <p:cTn id="7" dur="250" fill="hold"/>
                                        <p:tgtEl>
                                          <p:spTgt spid="73731">
                                            <p:txEl>
                                              <p:pRg st="0" end="0"/>
                                            </p:txEl>
                                          </p:spTgt>
                                        </p:tgtEl>
                                        <p:attrNameLst>
                                          <p:attrName>ppt_x</p:attrName>
                                        </p:attrNameLst>
                                      </p:cBhvr>
                                      <p:tavLst>
                                        <p:tav tm="0">
                                          <p:val>
                                            <p:strVal val="1+#ppt_w/2"/>
                                          </p:val>
                                        </p:tav>
                                        <p:tav tm="100000">
                                          <p:val>
                                            <p:strVal val="#ppt_x"/>
                                          </p:val>
                                        </p:tav>
                                      </p:tavLst>
                                    </p:anim>
                                    <p:anim calcmode="lin" valueType="num">
                                      <p:cBhvr additive="base">
                                        <p:cTn id="8" dur="250" fill="hold"/>
                                        <p:tgtEl>
                                          <p:spTgt spid="73731">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1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250" fill="hold"/>
                                        <p:tgtEl>
                                          <p:spTgt spid="3"/>
                                        </p:tgtEl>
                                        <p:attrNameLst>
                                          <p:attrName>ppt_x</p:attrName>
                                        </p:attrNameLst>
                                      </p:cBhvr>
                                      <p:tavLst>
                                        <p:tav tm="0">
                                          <p:val>
                                            <p:strVal val="0-#ppt_w/2"/>
                                          </p:val>
                                        </p:tav>
                                        <p:tav tm="100000">
                                          <p:val>
                                            <p:strVal val="#ppt_x"/>
                                          </p:val>
                                        </p:tav>
                                      </p:tavLst>
                                    </p:anim>
                                    <p:anim calcmode="lin" valueType="num">
                                      <p:cBhvr additive="base">
                                        <p:cTn id="13" dur="25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2" fill="hold" nodeType="afterEffect">
                                  <p:stCondLst>
                                    <p:cond delay="0"/>
                                  </p:stCondLst>
                                  <p:childTnLst>
                                    <p:set>
                                      <p:cBhvr>
                                        <p:cTn id="16" dur="1" fill="hold">
                                          <p:stCondLst>
                                            <p:cond delay="0"/>
                                          </p:stCondLst>
                                        </p:cTn>
                                        <p:tgtEl>
                                          <p:spTgt spid="73731">
                                            <p:txEl>
                                              <p:pRg st="1" end="1"/>
                                            </p:txEl>
                                          </p:spTgt>
                                        </p:tgtEl>
                                        <p:attrNameLst>
                                          <p:attrName>style.visibility</p:attrName>
                                        </p:attrNameLst>
                                      </p:cBhvr>
                                      <p:to>
                                        <p:strVal val="visible"/>
                                      </p:to>
                                    </p:set>
                                    <p:anim calcmode="lin" valueType="num">
                                      <p:cBhvr additive="base">
                                        <p:cTn id="17" dur="250" fill="hold"/>
                                        <p:tgtEl>
                                          <p:spTgt spid="73731">
                                            <p:txEl>
                                              <p:pRg st="1" end="1"/>
                                            </p:txEl>
                                          </p:spTgt>
                                        </p:tgtEl>
                                        <p:attrNameLst>
                                          <p:attrName>ppt_x</p:attrName>
                                        </p:attrNameLst>
                                      </p:cBhvr>
                                      <p:tavLst>
                                        <p:tav tm="0">
                                          <p:val>
                                            <p:strVal val="1+#ppt_w/2"/>
                                          </p:val>
                                        </p:tav>
                                        <p:tav tm="100000">
                                          <p:val>
                                            <p:strVal val="#ppt_x"/>
                                          </p:val>
                                        </p:tav>
                                      </p:tavLst>
                                    </p:anim>
                                    <p:anim calcmode="lin" valueType="num">
                                      <p:cBhvr additive="base">
                                        <p:cTn id="18" dur="250" fill="hold"/>
                                        <p:tgtEl>
                                          <p:spTgt spid="73731">
                                            <p:txEl>
                                              <p:pRg st="1" end="1"/>
                                            </p:txEl>
                                          </p:spTgt>
                                        </p:tgtEl>
                                        <p:attrNameLst>
                                          <p:attrName>ppt_y</p:attrName>
                                        </p:attrNameLst>
                                      </p:cBhvr>
                                      <p:tavLst>
                                        <p:tav tm="0">
                                          <p:val>
                                            <p:strVal val="#ppt_y"/>
                                          </p:val>
                                        </p:tav>
                                        <p:tav tm="100000">
                                          <p:val>
                                            <p:strVal val="#ppt_y"/>
                                          </p:val>
                                        </p:tav>
                                      </p:tavLst>
                                    </p:anim>
                                  </p:childTnLst>
                                </p:cTn>
                              </p:par>
                            </p:childTnLst>
                          </p:cTn>
                        </p:par>
                        <p:par>
                          <p:cTn id="19" fill="hold">
                            <p:stCondLst>
                              <p:cond delay="750"/>
                            </p:stCondLst>
                            <p:childTnLst>
                              <p:par>
                                <p:cTn id="20" presetID="2" presetClass="entr" presetSubtype="6"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250" fill="hold"/>
                                        <p:tgtEl>
                                          <p:spTgt spid="4"/>
                                        </p:tgtEl>
                                        <p:attrNameLst>
                                          <p:attrName>ppt_x</p:attrName>
                                        </p:attrNameLst>
                                      </p:cBhvr>
                                      <p:tavLst>
                                        <p:tav tm="0">
                                          <p:val>
                                            <p:strVal val="1+#ppt_w/2"/>
                                          </p:val>
                                        </p:tav>
                                        <p:tav tm="100000">
                                          <p:val>
                                            <p:strVal val="#ppt_x"/>
                                          </p:val>
                                        </p:tav>
                                      </p:tavLst>
                                    </p:anim>
                                    <p:anim calcmode="lin" valueType="num">
                                      <p:cBhvr additive="base">
                                        <p:cTn id="23" dur="250" fill="hold"/>
                                        <p:tgtEl>
                                          <p:spTgt spid="4"/>
                                        </p:tgtEl>
                                        <p:attrNameLst>
                                          <p:attrName>ppt_y</p:attrName>
                                        </p:attrNameLst>
                                      </p:cBhvr>
                                      <p:tavLst>
                                        <p:tav tm="0">
                                          <p:val>
                                            <p:strVal val="1+#ppt_h/2"/>
                                          </p:val>
                                        </p:tav>
                                        <p:tav tm="100000">
                                          <p:val>
                                            <p:strVal val="#ppt_y"/>
                                          </p:val>
                                        </p:tav>
                                      </p:tavLst>
                                    </p:anim>
                                  </p:childTnLst>
                                </p:cTn>
                              </p:par>
                            </p:childTnLst>
                          </p:cTn>
                        </p:par>
                        <p:par>
                          <p:cTn id="24" fill="hold">
                            <p:stCondLst>
                              <p:cond delay="1000"/>
                            </p:stCondLst>
                            <p:childTnLst>
                              <p:par>
                                <p:cTn id="25" presetID="2" presetClass="entr" presetSubtype="2" fill="hold" nodeType="afterEffect">
                                  <p:stCondLst>
                                    <p:cond delay="0"/>
                                  </p:stCondLst>
                                  <p:childTnLst>
                                    <p:set>
                                      <p:cBhvr>
                                        <p:cTn id="26" dur="1" fill="hold">
                                          <p:stCondLst>
                                            <p:cond delay="0"/>
                                          </p:stCondLst>
                                        </p:cTn>
                                        <p:tgtEl>
                                          <p:spTgt spid="73731">
                                            <p:txEl>
                                              <p:pRg st="2" end="2"/>
                                            </p:txEl>
                                          </p:spTgt>
                                        </p:tgtEl>
                                        <p:attrNameLst>
                                          <p:attrName>style.visibility</p:attrName>
                                        </p:attrNameLst>
                                      </p:cBhvr>
                                      <p:to>
                                        <p:strVal val="visible"/>
                                      </p:to>
                                    </p:set>
                                    <p:anim calcmode="lin" valueType="num">
                                      <p:cBhvr additive="base">
                                        <p:cTn id="27" dur="250" fill="hold"/>
                                        <p:tgtEl>
                                          <p:spTgt spid="73731">
                                            <p:txEl>
                                              <p:pRg st="2" end="2"/>
                                            </p:txEl>
                                          </p:spTgt>
                                        </p:tgtEl>
                                        <p:attrNameLst>
                                          <p:attrName>ppt_x</p:attrName>
                                        </p:attrNameLst>
                                      </p:cBhvr>
                                      <p:tavLst>
                                        <p:tav tm="0">
                                          <p:val>
                                            <p:strVal val="1+#ppt_w/2"/>
                                          </p:val>
                                        </p:tav>
                                        <p:tav tm="100000">
                                          <p:val>
                                            <p:strVal val="#ppt_x"/>
                                          </p:val>
                                        </p:tav>
                                      </p:tavLst>
                                    </p:anim>
                                    <p:anim calcmode="lin" valueType="num">
                                      <p:cBhvr additive="base">
                                        <p:cTn id="28" dur="250" fill="hold"/>
                                        <p:tgtEl>
                                          <p:spTgt spid="73731">
                                            <p:txEl>
                                              <p:pRg st="2" end="2"/>
                                            </p:txEl>
                                          </p:spTgt>
                                        </p:tgtEl>
                                        <p:attrNameLst>
                                          <p:attrName>ppt_y</p:attrName>
                                        </p:attrNameLst>
                                      </p:cBhvr>
                                      <p:tavLst>
                                        <p:tav tm="0">
                                          <p:val>
                                            <p:strVal val="#ppt_y"/>
                                          </p:val>
                                        </p:tav>
                                        <p:tav tm="100000">
                                          <p:val>
                                            <p:strVal val="#ppt_y"/>
                                          </p:val>
                                        </p:tav>
                                      </p:tavLst>
                                    </p:anim>
                                  </p:childTnLst>
                                </p:cTn>
                              </p:par>
                            </p:childTnLst>
                          </p:cTn>
                        </p:par>
                        <p:par>
                          <p:cTn id="29" fill="hold">
                            <p:stCondLst>
                              <p:cond delay="1250"/>
                            </p:stCondLst>
                            <p:childTnLst>
                              <p:par>
                                <p:cTn id="30" presetID="2" presetClass="entr" presetSubtype="2" fill="hold" nodeType="afterEffect">
                                  <p:stCondLst>
                                    <p:cond delay="0"/>
                                  </p:stCondLst>
                                  <p:childTnLst>
                                    <p:set>
                                      <p:cBhvr>
                                        <p:cTn id="31" dur="1" fill="hold">
                                          <p:stCondLst>
                                            <p:cond delay="0"/>
                                          </p:stCondLst>
                                        </p:cTn>
                                        <p:tgtEl>
                                          <p:spTgt spid="73731">
                                            <p:txEl>
                                              <p:pRg st="3" end="3"/>
                                            </p:txEl>
                                          </p:spTgt>
                                        </p:tgtEl>
                                        <p:attrNameLst>
                                          <p:attrName>style.visibility</p:attrName>
                                        </p:attrNameLst>
                                      </p:cBhvr>
                                      <p:to>
                                        <p:strVal val="visible"/>
                                      </p:to>
                                    </p:set>
                                    <p:anim calcmode="lin" valueType="num">
                                      <p:cBhvr additive="base">
                                        <p:cTn id="32" dur="250" fill="hold"/>
                                        <p:tgtEl>
                                          <p:spTgt spid="73731">
                                            <p:txEl>
                                              <p:pRg st="3" end="3"/>
                                            </p:txEl>
                                          </p:spTgt>
                                        </p:tgtEl>
                                        <p:attrNameLst>
                                          <p:attrName>ppt_x</p:attrName>
                                        </p:attrNameLst>
                                      </p:cBhvr>
                                      <p:tavLst>
                                        <p:tav tm="0">
                                          <p:val>
                                            <p:strVal val="1+#ppt_w/2"/>
                                          </p:val>
                                        </p:tav>
                                        <p:tav tm="100000">
                                          <p:val>
                                            <p:strVal val="#ppt_x"/>
                                          </p:val>
                                        </p:tav>
                                      </p:tavLst>
                                    </p:anim>
                                    <p:anim calcmode="lin" valueType="num">
                                      <p:cBhvr additive="base">
                                        <p:cTn id="33" dur="250" fill="hold"/>
                                        <p:tgtEl>
                                          <p:spTgt spid="7373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References      </a:t>
            </a:r>
            <a:r>
              <a:rPr lang="en-US" sz="2800" dirty="0"/>
              <a:t>Oral Health and Overall Health</a:t>
            </a:r>
          </a:p>
        </p:txBody>
      </p:sp>
      <p:sp>
        <p:nvSpPr>
          <p:cNvPr id="5" name="Rectangle 4"/>
          <p:cNvSpPr/>
          <p:nvPr/>
        </p:nvSpPr>
        <p:spPr>
          <a:xfrm>
            <a:off x="76200" y="1600200"/>
            <a:ext cx="8991600" cy="4834144"/>
          </a:xfrm>
          <a:prstGeom prst="rect">
            <a:avLst/>
          </a:prstGeom>
        </p:spPr>
        <p:txBody>
          <a:bodyPr wrap="square">
            <a:spAutoFit/>
          </a:bodyPr>
          <a:lstStyle/>
          <a:p>
            <a:pPr marL="342900" marR="0" lvl="0" indent="-342900" algn="just">
              <a:lnSpc>
                <a:spcPct val="107000"/>
              </a:lnSpc>
              <a:spcBef>
                <a:spcPts val="0"/>
              </a:spcBef>
              <a:spcAft>
                <a:spcPts val="0"/>
              </a:spcAft>
              <a:buClr>
                <a:srgbClr val="0070C0"/>
              </a:buClr>
              <a:buFont typeface="+mj-lt"/>
              <a:buAutoNum type="arabicPeriod"/>
            </a:pPr>
            <a:r>
              <a:rPr lang="en-US" dirty="0">
                <a:solidFill>
                  <a:srgbClr val="0070C0"/>
                </a:solidFill>
                <a:latin typeface="Calibri" panose="020F0502020204030204" pitchFamily="34" charset="0"/>
                <a:ea typeface="Times New Roman" panose="02020603050405020304" pitchFamily="18" charset="0"/>
                <a:cs typeface="Times New Roman" panose="02020603050405020304" pitchFamily="18" charset="0"/>
              </a:rPr>
              <a:t>Frank A. </a:t>
            </a:r>
            <a:r>
              <a:rPr lang="en-US" dirty="0" err="1">
                <a:solidFill>
                  <a:srgbClr val="0070C0"/>
                </a:solidFill>
                <a:latin typeface="Calibri" panose="020F0502020204030204" pitchFamily="34" charset="0"/>
                <a:ea typeface="Times New Roman" panose="02020603050405020304" pitchFamily="18" charset="0"/>
                <a:cs typeface="Times New Roman" panose="02020603050405020304" pitchFamily="18" charset="0"/>
              </a:rPr>
              <a:t>Scannapieco</a:t>
            </a:r>
            <a:r>
              <a:rPr lang="en-US" kern="1800" dirty="0">
                <a:solidFill>
                  <a:srgbClr val="0070C0"/>
                </a:solidFill>
                <a:latin typeface="Calibri" panose="020F0502020204030204" pitchFamily="34" charset="0"/>
                <a:ea typeface="Times New Roman" panose="02020603050405020304" pitchFamily="18" charset="0"/>
                <a:cs typeface="Times New Roman" panose="02020603050405020304" pitchFamily="18" charset="0"/>
              </a:rPr>
              <a:t> Associations Between Periodontal Disease and Risk for Nosocomial Bacterial Pneumonia and Chronic Obstructive Pulmonary Disease. A Systematic Review.  </a:t>
            </a:r>
            <a:r>
              <a:rPr lang="en-US" i="1" dirty="0">
                <a:solidFill>
                  <a:srgbClr val="0070C0"/>
                </a:solidFill>
                <a:latin typeface="Calibri" panose="020F0502020204030204" pitchFamily="34" charset="0"/>
                <a:ea typeface="Times New Roman" panose="02020603050405020304" pitchFamily="18" charset="0"/>
                <a:cs typeface="Times New Roman" panose="02020603050405020304" pitchFamily="18" charset="0"/>
                <a:hlinkClick r:id="rId2"/>
              </a:rPr>
              <a:t>Annals of Periodontology</a:t>
            </a:r>
            <a:r>
              <a:rPr lang="en-US" dirty="0">
                <a:solidFill>
                  <a:srgbClr val="0070C0"/>
                </a:solidFill>
                <a:latin typeface="Calibri" panose="020F0502020204030204" pitchFamily="34" charset="0"/>
                <a:ea typeface="Times New Roman" panose="02020603050405020304" pitchFamily="18" charset="0"/>
                <a:cs typeface="Times New Roman" panose="02020603050405020304" pitchFamily="18" charset="0"/>
              </a:rPr>
              <a:t>. December 2003, Vol. 8, No. 1, Pages 54-69.</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Clr>
                <a:srgbClr val="0070C0"/>
              </a:buClr>
              <a:buFont typeface="+mj-lt"/>
              <a:buAutoNum type="arabicPeriod"/>
            </a:pPr>
            <a:r>
              <a:rPr lang="en-US" dirty="0">
                <a:solidFill>
                  <a:srgbClr val="0070C0"/>
                </a:solidFill>
                <a:latin typeface="Calibri" panose="020F0502020204030204" pitchFamily="34" charset="0"/>
                <a:ea typeface="Calibri" panose="020F0502020204030204" pitchFamily="34" charset="0"/>
                <a:cs typeface="Times New Roman" panose="02020603050405020304" pitchFamily="18" charset="0"/>
              </a:rPr>
              <a:t>J.M. </a:t>
            </a:r>
            <a:r>
              <a:rPr lang="en-US"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Liljestrand</a:t>
            </a:r>
            <a:r>
              <a:rPr lang="en-US" dirty="0">
                <a:solidFill>
                  <a:srgbClr val="0070C0"/>
                </a:solidFill>
                <a:latin typeface="Calibri" panose="020F0502020204030204" pitchFamily="34" charset="0"/>
                <a:ea typeface="Calibri" panose="020F0502020204030204" pitchFamily="34" charset="0"/>
                <a:cs typeface="Times New Roman" panose="02020603050405020304" pitchFamily="18" charset="0"/>
              </a:rPr>
              <a:t>, et.al. Association of Endodontic Lesions with Coronary Artery Disease. </a:t>
            </a:r>
            <a:r>
              <a:rPr lang="en-US" i="1" u="sng" dirty="0">
                <a:solidFill>
                  <a:srgbClr val="0070C0"/>
                </a:solidFill>
                <a:latin typeface="Calibri" panose="020F0502020204030204" pitchFamily="34" charset="0"/>
                <a:ea typeface="Calibri" panose="020F0502020204030204" pitchFamily="34" charset="0"/>
                <a:cs typeface="Times New Roman" panose="02020603050405020304" pitchFamily="18" charset="0"/>
                <a:hlinkClick r:id="rId3"/>
              </a:rPr>
              <a:t>Journal of Dental Research</a:t>
            </a:r>
            <a:r>
              <a:rPr lang="en-US" dirty="0">
                <a:solidFill>
                  <a:srgbClr val="0070C0"/>
                </a:solidFill>
                <a:latin typeface="Calibri" panose="020F0502020204030204" pitchFamily="34" charset="0"/>
                <a:ea typeface="Calibri" panose="020F0502020204030204" pitchFamily="34" charset="0"/>
                <a:cs typeface="Times New Roman" panose="02020603050405020304" pitchFamily="18" charset="0"/>
              </a:rPr>
              <a:t> (July 27, 2016).</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Clr>
                <a:srgbClr val="0070C0"/>
              </a:buClr>
              <a:buFont typeface="+mj-lt"/>
              <a:buAutoNum type="arabicPeriod"/>
            </a:pPr>
            <a:r>
              <a:rPr lang="en-US" dirty="0">
                <a:solidFill>
                  <a:srgbClr val="0070C0"/>
                </a:solidFill>
                <a:latin typeface="Calibri" panose="020F0502020204030204" pitchFamily="34" charset="0"/>
                <a:ea typeface="Calibri" panose="020F0502020204030204" pitchFamily="34" charset="0"/>
                <a:cs typeface="Times New Roman" panose="02020603050405020304" pitchFamily="18" charset="0"/>
              </a:rPr>
              <a:t>Saini and Saini, </a:t>
            </a:r>
            <a:r>
              <a:rPr lang="en-US"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Perioeontitis</a:t>
            </a:r>
            <a:r>
              <a:rPr lang="en-US" dirty="0">
                <a:solidFill>
                  <a:srgbClr val="0070C0"/>
                </a:solidFill>
                <a:latin typeface="Calibri" panose="020F0502020204030204" pitchFamily="34" charset="0"/>
                <a:ea typeface="Calibri" panose="020F0502020204030204" pitchFamily="34" charset="0"/>
                <a:cs typeface="Times New Roman" panose="02020603050405020304" pitchFamily="18" charset="0"/>
              </a:rPr>
              <a:t>: A risk for delivery of premature labor and low-birthweight infants.  </a:t>
            </a:r>
            <a:r>
              <a:rPr lang="en-US" i="1" u="sng" dirty="0">
                <a:solidFill>
                  <a:srgbClr val="0070C0"/>
                </a:solidFill>
                <a:latin typeface="Calibri" panose="020F0502020204030204" pitchFamily="34" charset="0"/>
                <a:ea typeface="Calibri" panose="020F0502020204030204" pitchFamily="34" charset="0"/>
                <a:cs typeface="Times New Roman" panose="02020603050405020304" pitchFamily="18" charset="0"/>
                <a:hlinkClick r:id="rId4"/>
              </a:rPr>
              <a:t>J Nat </a:t>
            </a:r>
            <a:r>
              <a:rPr lang="en-US" i="1" u="sng" dirty="0" err="1">
                <a:solidFill>
                  <a:srgbClr val="0070C0"/>
                </a:solidFill>
                <a:latin typeface="Calibri" panose="020F0502020204030204" pitchFamily="34" charset="0"/>
                <a:ea typeface="Calibri" panose="020F0502020204030204" pitchFamily="34" charset="0"/>
                <a:cs typeface="Times New Roman" panose="02020603050405020304" pitchFamily="18" charset="0"/>
                <a:hlinkClick r:id="rId4"/>
              </a:rPr>
              <a:t>Sci</a:t>
            </a:r>
            <a:r>
              <a:rPr lang="en-US" i="1" u="sng" dirty="0">
                <a:solidFill>
                  <a:srgbClr val="0070C0"/>
                </a:solidFill>
                <a:latin typeface="Calibri" panose="020F0502020204030204" pitchFamily="34" charset="0"/>
                <a:ea typeface="Calibri" panose="020F0502020204030204" pitchFamily="34" charset="0"/>
                <a:cs typeface="Times New Roman" panose="02020603050405020304" pitchFamily="18" charset="0"/>
                <a:hlinkClick r:id="rId4"/>
              </a:rPr>
              <a:t> </a:t>
            </a:r>
            <a:r>
              <a:rPr lang="en-US" i="1" u="sng" dirty="0" err="1">
                <a:solidFill>
                  <a:srgbClr val="0070C0"/>
                </a:solidFill>
                <a:latin typeface="Calibri" panose="020F0502020204030204" pitchFamily="34" charset="0"/>
                <a:ea typeface="Calibri" panose="020F0502020204030204" pitchFamily="34" charset="0"/>
                <a:cs typeface="Times New Roman" panose="02020603050405020304" pitchFamily="18" charset="0"/>
                <a:hlinkClick r:id="rId4"/>
              </a:rPr>
              <a:t>Biol</a:t>
            </a:r>
            <a:r>
              <a:rPr lang="en-US" i="1" u="sng" dirty="0">
                <a:solidFill>
                  <a:srgbClr val="0070C0"/>
                </a:solidFill>
                <a:latin typeface="Calibri" panose="020F0502020204030204" pitchFamily="34" charset="0"/>
                <a:ea typeface="Calibri" panose="020F0502020204030204" pitchFamily="34" charset="0"/>
                <a:cs typeface="Times New Roman" panose="02020603050405020304" pitchFamily="18" charset="0"/>
                <a:hlinkClick r:id="rId4"/>
              </a:rPr>
              <a:t> Med</a:t>
            </a:r>
            <a:r>
              <a:rPr lang="en-US" dirty="0">
                <a:solidFill>
                  <a:srgbClr val="0070C0"/>
                </a:solidFill>
                <a:latin typeface="Calibri" panose="020F0502020204030204" pitchFamily="34" charset="0"/>
                <a:ea typeface="Calibri" panose="020F0502020204030204" pitchFamily="34" charset="0"/>
                <a:cs typeface="Times New Roman" panose="02020603050405020304" pitchFamily="18" charset="0"/>
              </a:rPr>
              <a:t>. 2010 Jul-Dec; 1(1): 40–42.</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Clr>
                <a:srgbClr val="0070C0"/>
              </a:buClr>
              <a:buFont typeface="+mj-lt"/>
              <a:buAutoNum type="arabicPeriod"/>
            </a:pPr>
            <a:r>
              <a:rPr lang="en-US" dirty="0">
                <a:solidFill>
                  <a:srgbClr val="0070C0"/>
                </a:solidFill>
                <a:latin typeface="Calibri" panose="020F0502020204030204" pitchFamily="34" charset="0"/>
                <a:ea typeface="Calibri" panose="020F0502020204030204" pitchFamily="34" charset="0"/>
                <a:cs typeface="Times New Roman" panose="02020603050405020304" pitchFamily="18" charset="0"/>
              </a:rPr>
              <a:t>Moore, Orchard, </a:t>
            </a:r>
            <a:r>
              <a:rPr lang="en-US"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Guggenheimer</a:t>
            </a:r>
            <a:r>
              <a:rPr lang="en-US" dirty="0">
                <a:solidFill>
                  <a:srgbClr val="0070C0"/>
                </a:solidFill>
                <a:latin typeface="Calibri" panose="020F0502020204030204" pitchFamily="34" charset="0"/>
                <a:ea typeface="Calibri" panose="020F0502020204030204" pitchFamily="34" charset="0"/>
                <a:cs typeface="Times New Roman" panose="02020603050405020304" pitchFamily="18" charset="0"/>
              </a:rPr>
              <a:t>, and </a:t>
            </a:r>
            <a:r>
              <a:rPr lang="en-US"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Weyant</a:t>
            </a:r>
            <a:r>
              <a:rPr lang="en-US" dirty="0">
                <a:solidFill>
                  <a:srgbClr val="0070C0"/>
                </a:solidFill>
                <a:latin typeface="Calibri" panose="020F0502020204030204" pitchFamily="34" charset="0"/>
                <a:ea typeface="Calibri" panose="020F0502020204030204" pitchFamily="34" charset="0"/>
                <a:cs typeface="Times New Roman" panose="02020603050405020304" pitchFamily="18" charset="0"/>
              </a:rPr>
              <a:t>.  Diabetes and Oral Health Promotion: A Survey of Disease Prevention Behaviors. </a:t>
            </a:r>
            <a:r>
              <a:rPr lang="en-US" i="1" dirty="0">
                <a:solidFill>
                  <a:srgbClr val="0070C0"/>
                </a:solidFill>
                <a:latin typeface="Calibri" panose="020F0502020204030204" pitchFamily="34" charset="0"/>
                <a:ea typeface="Calibri" panose="020F0502020204030204" pitchFamily="34" charset="0"/>
                <a:cs typeface="Times New Roman" panose="02020603050405020304" pitchFamily="18" charset="0"/>
              </a:rPr>
              <a:t>Journal of the American Dental Association. </a:t>
            </a:r>
            <a:r>
              <a:rPr lang="en-US" dirty="0">
                <a:solidFill>
                  <a:srgbClr val="0070C0"/>
                </a:solidFill>
                <a:latin typeface="Calibri" panose="020F0502020204030204" pitchFamily="34" charset="0"/>
                <a:ea typeface="Calibri" panose="020F0502020204030204" pitchFamily="34" charset="0"/>
                <a:cs typeface="Times New Roman" panose="02020603050405020304" pitchFamily="18" charset="0"/>
              </a:rPr>
              <a:t>Sept. 2000, Vol 131, Issue 9, </a:t>
            </a:r>
            <a:r>
              <a:rPr lang="en-US"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pgs</a:t>
            </a:r>
            <a:r>
              <a:rPr lang="en-US" dirty="0">
                <a:solidFill>
                  <a:srgbClr val="0070C0"/>
                </a:solidFill>
                <a:latin typeface="Calibri" panose="020F0502020204030204" pitchFamily="34" charset="0"/>
                <a:ea typeface="Calibri" panose="020F0502020204030204" pitchFamily="34" charset="0"/>
                <a:cs typeface="Times New Roman" panose="02020603050405020304" pitchFamily="18" charset="0"/>
              </a:rPr>
              <a:t> 1333-1341.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Clr>
                <a:srgbClr val="0070C0"/>
              </a:buClr>
              <a:buFont typeface="+mj-lt"/>
              <a:buAutoNum type="arabicPeriod"/>
            </a:pPr>
            <a:r>
              <a:rPr lang="en-US" dirty="0">
                <a:solidFill>
                  <a:srgbClr val="0070C0"/>
                </a:solidFill>
                <a:latin typeface="Calibri" panose="020F0502020204030204" pitchFamily="34" charset="0"/>
                <a:ea typeface="Calibri" panose="020F0502020204030204" pitchFamily="34" charset="0"/>
                <a:cs typeface="Times New Roman" panose="02020603050405020304" pitchFamily="18" charset="0"/>
              </a:rPr>
              <a:t>Farrell, et.al. Variation of oral microbiota are associated with pancreatic diseases including pancreatic cancer. </a:t>
            </a:r>
            <a:r>
              <a:rPr lang="en-US" i="1" dirty="0">
                <a:solidFill>
                  <a:srgbClr val="0070C0"/>
                </a:solidFill>
                <a:latin typeface="Calibri" panose="020F0502020204030204" pitchFamily="34" charset="0"/>
                <a:ea typeface="Calibri" panose="020F0502020204030204" pitchFamily="34" charset="0"/>
                <a:cs typeface="Times New Roman" panose="02020603050405020304" pitchFamily="18" charset="0"/>
              </a:rPr>
              <a:t>Gut. </a:t>
            </a:r>
            <a:r>
              <a:rPr lang="en-US" dirty="0">
                <a:solidFill>
                  <a:srgbClr val="0070C0"/>
                </a:solidFill>
                <a:latin typeface="Calibri" panose="020F0502020204030204" pitchFamily="34" charset="0"/>
                <a:ea typeface="Calibri" panose="020F0502020204030204" pitchFamily="34" charset="0"/>
                <a:cs typeface="Times New Roman" panose="02020603050405020304" pitchFamily="18" charset="0"/>
              </a:rPr>
              <a:t>2012, 61:4 582-588.</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Clr>
                <a:srgbClr val="0070C0"/>
              </a:buClr>
              <a:buFont typeface="+mj-lt"/>
              <a:buAutoNum type="arabicPeriod"/>
            </a:pPr>
            <a:r>
              <a:rPr lang="en-US" dirty="0">
                <a:solidFill>
                  <a:srgbClr val="0070C0"/>
                </a:solidFill>
                <a:latin typeface="Calibri" panose="020F0502020204030204" pitchFamily="34" charset="0"/>
                <a:ea typeface="Times New Roman" panose="02020603050405020304" pitchFamily="18" charset="0"/>
                <a:cs typeface="Times New Roman" panose="02020603050405020304" pitchFamily="18" charset="0"/>
              </a:rPr>
              <a:t>Robertson, MD. and </a:t>
            </a:r>
            <a:r>
              <a:rPr lang="en-US" dirty="0" err="1">
                <a:solidFill>
                  <a:srgbClr val="0070C0"/>
                </a:solidFill>
                <a:latin typeface="Calibri" panose="020F0502020204030204" pitchFamily="34" charset="0"/>
                <a:ea typeface="Times New Roman" panose="02020603050405020304" pitchFamily="18" charset="0"/>
                <a:cs typeface="Times New Roman" panose="02020603050405020304" pitchFamily="18" charset="0"/>
              </a:rPr>
              <a:t>Montagnini</a:t>
            </a:r>
            <a:r>
              <a:rPr lang="en-US" dirty="0">
                <a:solidFill>
                  <a:srgbClr val="0070C0"/>
                </a:solidFill>
                <a:latin typeface="Calibri" panose="020F0502020204030204" pitchFamily="34" charset="0"/>
                <a:ea typeface="Times New Roman" panose="02020603050405020304" pitchFamily="18" charset="0"/>
                <a:cs typeface="Times New Roman" panose="02020603050405020304" pitchFamily="18" charset="0"/>
              </a:rPr>
              <a:t>, MD. Geriatric Failure to Thrive. American Family Physician. 2004 JUL 15; 70(2):343-350</a:t>
            </a:r>
            <a:r>
              <a:rPr lang="en-US" dirty="0">
                <a:latin typeface="Calibri" panose="020F0502020204030204" pitchFamily="34" charset="0"/>
                <a:ea typeface="Times New Roman" panose="02020603050405020304" pitchFamily="18" charset="0"/>
                <a:cs typeface="Times New Roman" panose="02020603050405020304" pitchFamily="18" charset="0"/>
              </a:rPr>
              <a:t>.</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800"/>
              </a:spcAft>
              <a:buClr>
                <a:srgbClr val="0070C0"/>
              </a:buClr>
              <a:buFont typeface="+mj-lt"/>
              <a:buAutoNum type="arabicPeriod"/>
            </a:pPr>
            <a:r>
              <a:rPr lang="en-US"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Emami</a:t>
            </a:r>
            <a:r>
              <a:rPr lang="en-US" dirty="0">
                <a:solidFill>
                  <a:srgbClr val="0070C0"/>
                </a:solidFill>
                <a:latin typeface="Calibri" panose="020F0502020204030204" pitchFamily="34" charset="0"/>
                <a:ea typeface="Calibri" panose="020F0502020204030204" pitchFamily="34" charset="0"/>
                <a:cs typeface="Times New Roman" panose="02020603050405020304" pitchFamily="18" charset="0"/>
              </a:rPr>
              <a:t>, et.al.  Impact of </a:t>
            </a:r>
            <a:r>
              <a:rPr lang="en-US"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Edentulism</a:t>
            </a:r>
            <a:r>
              <a:rPr lang="en-US" dirty="0">
                <a:solidFill>
                  <a:srgbClr val="0070C0"/>
                </a:solidFill>
                <a:latin typeface="Calibri" panose="020F0502020204030204" pitchFamily="34" charset="0"/>
                <a:ea typeface="Calibri" panose="020F0502020204030204" pitchFamily="34" charset="0"/>
                <a:cs typeface="Times New Roman" panose="02020603050405020304" pitchFamily="18" charset="0"/>
              </a:rPr>
              <a:t> on Oral and General Health. </a:t>
            </a:r>
            <a:r>
              <a:rPr lang="en-US" i="1" dirty="0">
                <a:solidFill>
                  <a:srgbClr val="0070C0"/>
                </a:solidFill>
                <a:latin typeface="Calibri" panose="020F0502020204030204" pitchFamily="34" charset="0"/>
                <a:ea typeface="Calibri" panose="020F0502020204030204" pitchFamily="34" charset="0"/>
                <a:cs typeface="Times New Roman" panose="02020603050405020304" pitchFamily="18" charset="0"/>
              </a:rPr>
              <a:t>International Journal of Dentistry. </a:t>
            </a:r>
            <a:r>
              <a:rPr lang="en-US" dirty="0">
                <a:solidFill>
                  <a:srgbClr val="0070C0"/>
                </a:solidFill>
                <a:latin typeface="Calibri" panose="020F0502020204030204" pitchFamily="34" charset="0"/>
                <a:ea typeface="Calibri" panose="020F0502020204030204" pitchFamily="34" charset="0"/>
                <a:cs typeface="Times New Roman" panose="02020603050405020304" pitchFamily="18" charset="0"/>
              </a:rPr>
              <a:t>Volume 2013, ID 498305.</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53861083"/>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algn="ctr"/>
            <a:r>
              <a:rPr lang="en-US" dirty="0"/>
              <a:t>Training Needed</a:t>
            </a:r>
          </a:p>
        </p:txBody>
      </p:sp>
      <p:sp>
        <p:nvSpPr>
          <p:cNvPr id="10243" name="Rectangle 3"/>
          <p:cNvSpPr>
            <a:spLocks noGrp="1" noChangeArrowheads="1"/>
          </p:cNvSpPr>
          <p:nvPr>
            <p:ph idx="1"/>
          </p:nvPr>
        </p:nvSpPr>
        <p:spPr>
          <a:xfrm>
            <a:off x="457200" y="1623694"/>
            <a:ext cx="8229600" cy="5081906"/>
          </a:xfrm>
        </p:spPr>
        <p:txBody>
          <a:bodyPr>
            <a:normAutofit/>
          </a:bodyPr>
          <a:lstStyle/>
          <a:p>
            <a:r>
              <a:rPr lang="en-US" dirty="0"/>
              <a:t>Care givers receive limited training directed specifically to oral hygiene</a:t>
            </a:r>
          </a:p>
          <a:p>
            <a:r>
              <a:rPr lang="en-US" dirty="0"/>
              <a:t>Fear of injury to self and/or person caring for </a:t>
            </a:r>
          </a:p>
          <a:p>
            <a:r>
              <a:rPr lang="en-US" dirty="0"/>
              <a:t>Unable to overcome resistance to care</a:t>
            </a:r>
          </a:p>
          <a:p>
            <a:r>
              <a:rPr lang="en-US" dirty="0"/>
              <a:t>Limited knowledge of oral health</a:t>
            </a:r>
          </a:p>
          <a:p>
            <a:pPr lvl="1"/>
            <a:r>
              <a:rPr lang="en-US" dirty="0"/>
              <a:t>What disease looks like</a:t>
            </a:r>
          </a:p>
          <a:p>
            <a:pPr lvl="1"/>
            <a:r>
              <a:rPr lang="en-US" dirty="0"/>
              <a:t>How disease develops</a:t>
            </a:r>
          </a:p>
          <a:p>
            <a:pPr lvl="1"/>
            <a:r>
              <a:rPr lang="en-US" dirty="0"/>
              <a:t>Relationship of oral disease to systemic health</a:t>
            </a:r>
          </a:p>
          <a:p>
            <a:r>
              <a:rPr lang="en-US" dirty="0"/>
              <a:t>Poorly developed oral health plans</a:t>
            </a:r>
          </a:p>
          <a:p>
            <a:endParaRPr lang="en-US" sz="1050" dirty="0"/>
          </a:p>
          <a:p>
            <a:r>
              <a:rPr lang="en-US" sz="1100" dirty="0"/>
              <a:t>Risner-Bauman, A. “Overcoming Obstacles to Oral Health Care: A Follow Up Study”. 19th Annual Special Care Dentistry Association Meeting. Lunch and Learn Presentation. </a:t>
            </a:r>
          </a:p>
          <a:p>
            <a:endParaRPr lang="en-US"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 calcmode="lin" valueType="num">
                                      <p:cBhvr additive="base">
                                        <p:cTn id="7" dur="250" fill="hold"/>
                                        <p:tgtEl>
                                          <p:spTgt spid="10243">
                                            <p:txEl>
                                              <p:pRg st="0" end="0"/>
                                            </p:txEl>
                                          </p:spTgt>
                                        </p:tgtEl>
                                        <p:attrNameLst>
                                          <p:attrName>ppt_x</p:attrName>
                                        </p:attrNameLst>
                                      </p:cBhvr>
                                      <p:tavLst>
                                        <p:tav tm="0">
                                          <p:val>
                                            <p:strVal val="1+#ppt_w/2"/>
                                          </p:val>
                                        </p:tav>
                                        <p:tav tm="100000">
                                          <p:val>
                                            <p:strVal val="#ppt_x"/>
                                          </p:val>
                                        </p:tav>
                                      </p:tavLst>
                                    </p:anim>
                                    <p:anim calcmode="lin" valueType="num">
                                      <p:cBhvr additive="base">
                                        <p:cTn id="8" dur="250" fill="hold"/>
                                        <p:tgtEl>
                                          <p:spTgt spid="1024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2" fill="hold" nodeType="afterEffect">
                                  <p:stCondLst>
                                    <p:cond delay="0"/>
                                  </p:stCondLst>
                                  <p:childTnLst>
                                    <p:set>
                                      <p:cBhvr>
                                        <p:cTn id="11" dur="1" fill="hold">
                                          <p:stCondLst>
                                            <p:cond delay="0"/>
                                          </p:stCondLst>
                                        </p:cTn>
                                        <p:tgtEl>
                                          <p:spTgt spid="10243">
                                            <p:txEl>
                                              <p:pRg st="1" end="1"/>
                                            </p:txEl>
                                          </p:spTgt>
                                        </p:tgtEl>
                                        <p:attrNameLst>
                                          <p:attrName>style.visibility</p:attrName>
                                        </p:attrNameLst>
                                      </p:cBhvr>
                                      <p:to>
                                        <p:strVal val="visible"/>
                                      </p:to>
                                    </p:set>
                                    <p:anim calcmode="lin" valueType="num">
                                      <p:cBhvr additive="base">
                                        <p:cTn id="12" dur="250" fill="hold"/>
                                        <p:tgtEl>
                                          <p:spTgt spid="10243">
                                            <p:txEl>
                                              <p:pRg st="1" end="1"/>
                                            </p:txEl>
                                          </p:spTgt>
                                        </p:tgtEl>
                                        <p:attrNameLst>
                                          <p:attrName>ppt_x</p:attrName>
                                        </p:attrNameLst>
                                      </p:cBhvr>
                                      <p:tavLst>
                                        <p:tav tm="0">
                                          <p:val>
                                            <p:strVal val="1+#ppt_w/2"/>
                                          </p:val>
                                        </p:tav>
                                        <p:tav tm="100000">
                                          <p:val>
                                            <p:strVal val="#ppt_x"/>
                                          </p:val>
                                        </p:tav>
                                      </p:tavLst>
                                    </p:anim>
                                    <p:anim calcmode="lin" valueType="num">
                                      <p:cBhvr additive="base">
                                        <p:cTn id="13" dur="250" fill="hold"/>
                                        <p:tgtEl>
                                          <p:spTgt spid="10243">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2" fill="hold" nodeType="afterEffect">
                                  <p:stCondLst>
                                    <p:cond delay="0"/>
                                  </p:stCondLst>
                                  <p:childTnLst>
                                    <p:set>
                                      <p:cBhvr>
                                        <p:cTn id="16" dur="1" fill="hold">
                                          <p:stCondLst>
                                            <p:cond delay="0"/>
                                          </p:stCondLst>
                                        </p:cTn>
                                        <p:tgtEl>
                                          <p:spTgt spid="10243">
                                            <p:txEl>
                                              <p:pRg st="2" end="2"/>
                                            </p:txEl>
                                          </p:spTgt>
                                        </p:tgtEl>
                                        <p:attrNameLst>
                                          <p:attrName>style.visibility</p:attrName>
                                        </p:attrNameLst>
                                      </p:cBhvr>
                                      <p:to>
                                        <p:strVal val="visible"/>
                                      </p:to>
                                    </p:set>
                                    <p:anim calcmode="lin" valueType="num">
                                      <p:cBhvr additive="base">
                                        <p:cTn id="17" dur="250" fill="hold"/>
                                        <p:tgtEl>
                                          <p:spTgt spid="10243">
                                            <p:txEl>
                                              <p:pRg st="2" end="2"/>
                                            </p:txEl>
                                          </p:spTgt>
                                        </p:tgtEl>
                                        <p:attrNameLst>
                                          <p:attrName>ppt_x</p:attrName>
                                        </p:attrNameLst>
                                      </p:cBhvr>
                                      <p:tavLst>
                                        <p:tav tm="0">
                                          <p:val>
                                            <p:strVal val="1+#ppt_w/2"/>
                                          </p:val>
                                        </p:tav>
                                        <p:tav tm="100000">
                                          <p:val>
                                            <p:strVal val="#ppt_x"/>
                                          </p:val>
                                        </p:tav>
                                      </p:tavLst>
                                    </p:anim>
                                    <p:anim calcmode="lin" valueType="num">
                                      <p:cBhvr additive="base">
                                        <p:cTn id="18" dur="250" fill="hold"/>
                                        <p:tgtEl>
                                          <p:spTgt spid="10243">
                                            <p:txEl>
                                              <p:pRg st="2" end="2"/>
                                            </p:txEl>
                                          </p:spTgt>
                                        </p:tgtEl>
                                        <p:attrNameLst>
                                          <p:attrName>ppt_y</p:attrName>
                                        </p:attrNameLst>
                                      </p:cBhvr>
                                      <p:tavLst>
                                        <p:tav tm="0">
                                          <p:val>
                                            <p:strVal val="#ppt_y"/>
                                          </p:val>
                                        </p:tav>
                                        <p:tav tm="100000">
                                          <p:val>
                                            <p:strVal val="#ppt_y"/>
                                          </p:val>
                                        </p:tav>
                                      </p:tavLst>
                                    </p:anim>
                                  </p:childTnLst>
                                </p:cTn>
                              </p:par>
                            </p:childTnLst>
                          </p:cTn>
                        </p:par>
                        <p:par>
                          <p:cTn id="19" fill="hold">
                            <p:stCondLst>
                              <p:cond delay="750"/>
                            </p:stCondLst>
                            <p:childTnLst>
                              <p:par>
                                <p:cTn id="20" presetID="2" presetClass="entr" presetSubtype="2" fill="hold" nodeType="afterEffect">
                                  <p:stCondLst>
                                    <p:cond delay="0"/>
                                  </p:stCondLst>
                                  <p:childTnLst>
                                    <p:set>
                                      <p:cBhvr>
                                        <p:cTn id="21" dur="1" fill="hold">
                                          <p:stCondLst>
                                            <p:cond delay="0"/>
                                          </p:stCondLst>
                                        </p:cTn>
                                        <p:tgtEl>
                                          <p:spTgt spid="10243">
                                            <p:txEl>
                                              <p:pRg st="3" end="3"/>
                                            </p:txEl>
                                          </p:spTgt>
                                        </p:tgtEl>
                                        <p:attrNameLst>
                                          <p:attrName>style.visibility</p:attrName>
                                        </p:attrNameLst>
                                      </p:cBhvr>
                                      <p:to>
                                        <p:strVal val="visible"/>
                                      </p:to>
                                    </p:set>
                                    <p:anim calcmode="lin" valueType="num">
                                      <p:cBhvr additive="base">
                                        <p:cTn id="22" dur="250" fill="hold"/>
                                        <p:tgtEl>
                                          <p:spTgt spid="10243">
                                            <p:txEl>
                                              <p:pRg st="3" end="3"/>
                                            </p:txEl>
                                          </p:spTgt>
                                        </p:tgtEl>
                                        <p:attrNameLst>
                                          <p:attrName>ppt_x</p:attrName>
                                        </p:attrNameLst>
                                      </p:cBhvr>
                                      <p:tavLst>
                                        <p:tav tm="0">
                                          <p:val>
                                            <p:strVal val="1+#ppt_w/2"/>
                                          </p:val>
                                        </p:tav>
                                        <p:tav tm="100000">
                                          <p:val>
                                            <p:strVal val="#ppt_x"/>
                                          </p:val>
                                        </p:tav>
                                      </p:tavLst>
                                    </p:anim>
                                    <p:anim calcmode="lin" valueType="num">
                                      <p:cBhvr additive="base">
                                        <p:cTn id="23" dur="250" fill="hold"/>
                                        <p:tgtEl>
                                          <p:spTgt spid="10243">
                                            <p:txEl>
                                              <p:pRg st="3" end="3"/>
                                            </p:txEl>
                                          </p:spTgt>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2" presetClass="entr" presetSubtype="2" fill="hold" nodeType="afterEffect">
                                  <p:stCondLst>
                                    <p:cond delay="0"/>
                                  </p:stCondLst>
                                  <p:childTnLst>
                                    <p:set>
                                      <p:cBhvr>
                                        <p:cTn id="26" dur="1" fill="hold">
                                          <p:stCondLst>
                                            <p:cond delay="0"/>
                                          </p:stCondLst>
                                        </p:cTn>
                                        <p:tgtEl>
                                          <p:spTgt spid="10243">
                                            <p:txEl>
                                              <p:pRg st="4" end="4"/>
                                            </p:txEl>
                                          </p:spTgt>
                                        </p:tgtEl>
                                        <p:attrNameLst>
                                          <p:attrName>style.visibility</p:attrName>
                                        </p:attrNameLst>
                                      </p:cBhvr>
                                      <p:to>
                                        <p:strVal val="visible"/>
                                      </p:to>
                                    </p:set>
                                    <p:anim calcmode="lin" valueType="num">
                                      <p:cBhvr additive="base">
                                        <p:cTn id="27" dur="250" fill="hold"/>
                                        <p:tgtEl>
                                          <p:spTgt spid="10243">
                                            <p:txEl>
                                              <p:pRg st="4" end="4"/>
                                            </p:txEl>
                                          </p:spTgt>
                                        </p:tgtEl>
                                        <p:attrNameLst>
                                          <p:attrName>ppt_x</p:attrName>
                                        </p:attrNameLst>
                                      </p:cBhvr>
                                      <p:tavLst>
                                        <p:tav tm="0">
                                          <p:val>
                                            <p:strVal val="1+#ppt_w/2"/>
                                          </p:val>
                                        </p:tav>
                                        <p:tav tm="100000">
                                          <p:val>
                                            <p:strVal val="#ppt_x"/>
                                          </p:val>
                                        </p:tav>
                                      </p:tavLst>
                                    </p:anim>
                                    <p:anim calcmode="lin" valueType="num">
                                      <p:cBhvr additive="base">
                                        <p:cTn id="28" dur="250" fill="hold"/>
                                        <p:tgtEl>
                                          <p:spTgt spid="10243">
                                            <p:txEl>
                                              <p:pRg st="4" end="4"/>
                                            </p:txEl>
                                          </p:spTgt>
                                        </p:tgtEl>
                                        <p:attrNameLst>
                                          <p:attrName>ppt_y</p:attrName>
                                        </p:attrNameLst>
                                      </p:cBhvr>
                                      <p:tavLst>
                                        <p:tav tm="0">
                                          <p:val>
                                            <p:strVal val="#ppt_y"/>
                                          </p:val>
                                        </p:tav>
                                        <p:tav tm="100000">
                                          <p:val>
                                            <p:strVal val="#ppt_y"/>
                                          </p:val>
                                        </p:tav>
                                      </p:tavLst>
                                    </p:anim>
                                  </p:childTnLst>
                                </p:cTn>
                              </p:par>
                            </p:childTnLst>
                          </p:cTn>
                        </p:par>
                        <p:par>
                          <p:cTn id="29" fill="hold">
                            <p:stCondLst>
                              <p:cond delay="1250"/>
                            </p:stCondLst>
                            <p:childTnLst>
                              <p:par>
                                <p:cTn id="30" presetID="2" presetClass="entr" presetSubtype="2" fill="hold" nodeType="afterEffect">
                                  <p:stCondLst>
                                    <p:cond delay="0"/>
                                  </p:stCondLst>
                                  <p:childTnLst>
                                    <p:set>
                                      <p:cBhvr>
                                        <p:cTn id="31" dur="1" fill="hold">
                                          <p:stCondLst>
                                            <p:cond delay="0"/>
                                          </p:stCondLst>
                                        </p:cTn>
                                        <p:tgtEl>
                                          <p:spTgt spid="10243">
                                            <p:txEl>
                                              <p:pRg st="5" end="5"/>
                                            </p:txEl>
                                          </p:spTgt>
                                        </p:tgtEl>
                                        <p:attrNameLst>
                                          <p:attrName>style.visibility</p:attrName>
                                        </p:attrNameLst>
                                      </p:cBhvr>
                                      <p:to>
                                        <p:strVal val="visible"/>
                                      </p:to>
                                    </p:set>
                                    <p:anim calcmode="lin" valueType="num">
                                      <p:cBhvr additive="base">
                                        <p:cTn id="32" dur="250" fill="hold"/>
                                        <p:tgtEl>
                                          <p:spTgt spid="10243">
                                            <p:txEl>
                                              <p:pRg st="5" end="5"/>
                                            </p:txEl>
                                          </p:spTgt>
                                        </p:tgtEl>
                                        <p:attrNameLst>
                                          <p:attrName>ppt_x</p:attrName>
                                        </p:attrNameLst>
                                      </p:cBhvr>
                                      <p:tavLst>
                                        <p:tav tm="0">
                                          <p:val>
                                            <p:strVal val="1+#ppt_w/2"/>
                                          </p:val>
                                        </p:tav>
                                        <p:tav tm="100000">
                                          <p:val>
                                            <p:strVal val="#ppt_x"/>
                                          </p:val>
                                        </p:tav>
                                      </p:tavLst>
                                    </p:anim>
                                    <p:anim calcmode="lin" valueType="num">
                                      <p:cBhvr additive="base">
                                        <p:cTn id="33" dur="250" fill="hold"/>
                                        <p:tgtEl>
                                          <p:spTgt spid="10243">
                                            <p:txEl>
                                              <p:pRg st="5" end="5"/>
                                            </p:txEl>
                                          </p:spTgt>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2" presetClass="entr" presetSubtype="2" fill="hold" nodeType="afterEffect">
                                  <p:stCondLst>
                                    <p:cond delay="0"/>
                                  </p:stCondLst>
                                  <p:childTnLst>
                                    <p:set>
                                      <p:cBhvr>
                                        <p:cTn id="36" dur="1" fill="hold">
                                          <p:stCondLst>
                                            <p:cond delay="0"/>
                                          </p:stCondLst>
                                        </p:cTn>
                                        <p:tgtEl>
                                          <p:spTgt spid="10243">
                                            <p:txEl>
                                              <p:pRg st="6" end="6"/>
                                            </p:txEl>
                                          </p:spTgt>
                                        </p:tgtEl>
                                        <p:attrNameLst>
                                          <p:attrName>style.visibility</p:attrName>
                                        </p:attrNameLst>
                                      </p:cBhvr>
                                      <p:to>
                                        <p:strVal val="visible"/>
                                      </p:to>
                                    </p:set>
                                    <p:anim calcmode="lin" valueType="num">
                                      <p:cBhvr additive="base">
                                        <p:cTn id="37" dur="250" fill="hold"/>
                                        <p:tgtEl>
                                          <p:spTgt spid="10243">
                                            <p:txEl>
                                              <p:pRg st="6" end="6"/>
                                            </p:txEl>
                                          </p:spTgt>
                                        </p:tgtEl>
                                        <p:attrNameLst>
                                          <p:attrName>ppt_x</p:attrName>
                                        </p:attrNameLst>
                                      </p:cBhvr>
                                      <p:tavLst>
                                        <p:tav tm="0">
                                          <p:val>
                                            <p:strVal val="1+#ppt_w/2"/>
                                          </p:val>
                                        </p:tav>
                                        <p:tav tm="100000">
                                          <p:val>
                                            <p:strVal val="#ppt_x"/>
                                          </p:val>
                                        </p:tav>
                                      </p:tavLst>
                                    </p:anim>
                                    <p:anim calcmode="lin" valueType="num">
                                      <p:cBhvr additive="base">
                                        <p:cTn id="38" dur="250" fill="hold"/>
                                        <p:tgtEl>
                                          <p:spTgt spid="10243">
                                            <p:txEl>
                                              <p:pRg st="6" end="6"/>
                                            </p:txEl>
                                          </p:spTgt>
                                        </p:tgtEl>
                                        <p:attrNameLst>
                                          <p:attrName>ppt_y</p:attrName>
                                        </p:attrNameLst>
                                      </p:cBhvr>
                                      <p:tavLst>
                                        <p:tav tm="0">
                                          <p:val>
                                            <p:strVal val="#ppt_y"/>
                                          </p:val>
                                        </p:tav>
                                        <p:tav tm="100000">
                                          <p:val>
                                            <p:strVal val="#ppt_y"/>
                                          </p:val>
                                        </p:tav>
                                      </p:tavLst>
                                    </p:anim>
                                  </p:childTnLst>
                                </p:cTn>
                              </p:par>
                            </p:childTnLst>
                          </p:cTn>
                        </p:par>
                        <p:par>
                          <p:cTn id="39" fill="hold">
                            <p:stCondLst>
                              <p:cond delay="1750"/>
                            </p:stCondLst>
                            <p:childTnLst>
                              <p:par>
                                <p:cTn id="40" presetID="2" presetClass="entr" presetSubtype="2" fill="hold" nodeType="afterEffect">
                                  <p:stCondLst>
                                    <p:cond delay="0"/>
                                  </p:stCondLst>
                                  <p:childTnLst>
                                    <p:set>
                                      <p:cBhvr>
                                        <p:cTn id="41" dur="1" fill="hold">
                                          <p:stCondLst>
                                            <p:cond delay="0"/>
                                          </p:stCondLst>
                                        </p:cTn>
                                        <p:tgtEl>
                                          <p:spTgt spid="10243">
                                            <p:txEl>
                                              <p:pRg st="7" end="7"/>
                                            </p:txEl>
                                          </p:spTgt>
                                        </p:tgtEl>
                                        <p:attrNameLst>
                                          <p:attrName>style.visibility</p:attrName>
                                        </p:attrNameLst>
                                      </p:cBhvr>
                                      <p:to>
                                        <p:strVal val="visible"/>
                                      </p:to>
                                    </p:set>
                                    <p:anim calcmode="lin" valueType="num">
                                      <p:cBhvr additive="base">
                                        <p:cTn id="42" dur="250" fill="hold"/>
                                        <p:tgtEl>
                                          <p:spTgt spid="10243">
                                            <p:txEl>
                                              <p:pRg st="7" end="7"/>
                                            </p:txEl>
                                          </p:spTgt>
                                        </p:tgtEl>
                                        <p:attrNameLst>
                                          <p:attrName>ppt_x</p:attrName>
                                        </p:attrNameLst>
                                      </p:cBhvr>
                                      <p:tavLst>
                                        <p:tav tm="0">
                                          <p:val>
                                            <p:strVal val="1+#ppt_w/2"/>
                                          </p:val>
                                        </p:tav>
                                        <p:tav tm="100000">
                                          <p:val>
                                            <p:strVal val="#ppt_x"/>
                                          </p:val>
                                        </p:tav>
                                      </p:tavLst>
                                    </p:anim>
                                    <p:anim calcmode="lin" valueType="num">
                                      <p:cBhvr additive="base">
                                        <p:cTn id="43" dur="250" fill="hold"/>
                                        <p:tgtEl>
                                          <p:spTgt spid="10243">
                                            <p:txEl>
                                              <p:pRg st="7" end="7"/>
                                            </p:txEl>
                                          </p:spTgt>
                                        </p:tgtEl>
                                        <p:attrNameLst>
                                          <p:attrName>ppt_y</p:attrName>
                                        </p:attrNameLst>
                                      </p:cBhvr>
                                      <p:tavLst>
                                        <p:tav tm="0">
                                          <p:val>
                                            <p:strVal val="#ppt_y"/>
                                          </p:val>
                                        </p:tav>
                                        <p:tav tm="100000">
                                          <p:val>
                                            <p:strVal val="#ppt_y"/>
                                          </p:val>
                                        </p:tav>
                                      </p:tavLst>
                                    </p:anim>
                                  </p:childTnLst>
                                </p:cTn>
                              </p:par>
                            </p:childTnLst>
                          </p:cTn>
                        </p:par>
                        <p:par>
                          <p:cTn id="44" fill="hold">
                            <p:stCondLst>
                              <p:cond delay="2000"/>
                            </p:stCondLst>
                            <p:childTnLst>
                              <p:par>
                                <p:cTn id="45" presetID="2" presetClass="entr" presetSubtype="2" fill="hold" nodeType="afterEffect">
                                  <p:stCondLst>
                                    <p:cond delay="0"/>
                                  </p:stCondLst>
                                  <p:childTnLst>
                                    <p:set>
                                      <p:cBhvr>
                                        <p:cTn id="46" dur="1" fill="hold">
                                          <p:stCondLst>
                                            <p:cond delay="0"/>
                                          </p:stCondLst>
                                        </p:cTn>
                                        <p:tgtEl>
                                          <p:spTgt spid="10243">
                                            <p:txEl>
                                              <p:pRg st="9" end="9"/>
                                            </p:txEl>
                                          </p:spTgt>
                                        </p:tgtEl>
                                        <p:attrNameLst>
                                          <p:attrName>style.visibility</p:attrName>
                                        </p:attrNameLst>
                                      </p:cBhvr>
                                      <p:to>
                                        <p:strVal val="visible"/>
                                      </p:to>
                                    </p:set>
                                    <p:anim calcmode="lin" valueType="num">
                                      <p:cBhvr additive="base">
                                        <p:cTn id="47" dur="250" fill="hold"/>
                                        <p:tgtEl>
                                          <p:spTgt spid="10243">
                                            <p:txEl>
                                              <p:pRg st="9" end="9"/>
                                            </p:txEl>
                                          </p:spTgt>
                                        </p:tgtEl>
                                        <p:attrNameLst>
                                          <p:attrName>ppt_x</p:attrName>
                                        </p:attrNameLst>
                                      </p:cBhvr>
                                      <p:tavLst>
                                        <p:tav tm="0">
                                          <p:val>
                                            <p:strVal val="1+#ppt_w/2"/>
                                          </p:val>
                                        </p:tav>
                                        <p:tav tm="100000">
                                          <p:val>
                                            <p:strVal val="#ppt_x"/>
                                          </p:val>
                                        </p:tav>
                                      </p:tavLst>
                                    </p:anim>
                                    <p:anim calcmode="lin" valueType="num">
                                      <p:cBhvr additive="base">
                                        <p:cTn id="48" dur="250" fill="hold"/>
                                        <p:tgtEl>
                                          <p:spTgt spid="10243">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algn="ctr"/>
            <a:r>
              <a:rPr lang="en-US" dirty="0"/>
              <a:t>Limitations and Concerns</a:t>
            </a:r>
          </a:p>
        </p:txBody>
      </p:sp>
      <p:sp>
        <p:nvSpPr>
          <p:cNvPr id="32771" name="Rectangle 3"/>
          <p:cNvSpPr>
            <a:spLocks noGrp="1" noChangeArrowheads="1"/>
          </p:cNvSpPr>
          <p:nvPr>
            <p:ph idx="1"/>
          </p:nvPr>
        </p:nvSpPr>
        <p:spPr/>
        <p:txBody>
          <a:bodyPr>
            <a:normAutofit fontScale="92500"/>
          </a:bodyPr>
          <a:lstStyle/>
          <a:p>
            <a:r>
              <a:rPr lang="en-US" dirty="0"/>
              <a:t>Physical, behavioral, emotional, and social barriers continue to prevent thorough and effective oral care plans from being created, understood, and accomplished on a daily basis.  </a:t>
            </a:r>
          </a:p>
          <a:p>
            <a:r>
              <a:rPr lang="en-US" dirty="0"/>
              <a:t>Oversight is needed to assure development and execution of oral health plans for each individual.  </a:t>
            </a:r>
          </a:p>
          <a:p>
            <a:r>
              <a:rPr lang="en-US" dirty="0"/>
              <a:t>Oral health professionals need to develop oral health plans for individuals and care givers that meet the specific needs of each person.  These plans must accommodate specific limitations and obstacles to care.</a:t>
            </a:r>
          </a:p>
          <a:p>
            <a:endParaRPr lang="en-US"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 calcmode="lin" valueType="num">
                                      <p:cBhvr additive="base">
                                        <p:cTn id="7" dur="250" fill="hold"/>
                                        <p:tgtEl>
                                          <p:spTgt spid="32771">
                                            <p:txEl>
                                              <p:pRg st="0" end="0"/>
                                            </p:txEl>
                                          </p:spTgt>
                                        </p:tgtEl>
                                        <p:attrNameLst>
                                          <p:attrName>ppt_x</p:attrName>
                                        </p:attrNameLst>
                                      </p:cBhvr>
                                      <p:tavLst>
                                        <p:tav tm="0">
                                          <p:val>
                                            <p:strVal val="1+#ppt_w/2"/>
                                          </p:val>
                                        </p:tav>
                                        <p:tav tm="100000">
                                          <p:val>
                                            <p:strVal val="#ppt_x"/>
                                          </p:val>
                                        </p:tav>
                                      </p:tavLst>
                                    </p:anim>
                                    <p:anim calcmode="lin" valueType="num">
                                      <p:cBhvr additive="base">
                                        <p:cTn id="8" dur="250" fill="hold"/>
                                        <p:tgtEl>
                                          <p:spTgt spid="32771">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2" fill="hold" nodeType="afterEffect">
                                  <p:stCondLst>
                                    <p:cond delay="0"/>
                                  </p:stCondLst>
                                  <p:childTnLst>
                                    <p:set>
                                      <p:cBhvr>
                                        <p:cTn id="11" dur="1" fill="hold">
                                          <p:stCondLst>
                                            <p:cond delay="0"/>
                                          </p:stCondLst>
                                        </p:cTn>
                                        <p:tgtEl>
                                          <p:spTgt spid="32771">
                                            <p:txEl>
                                              <p:pRg st="1" end="1"/>
                                            </p:txEl>
                                          </p:spTgt>
                                        </p:tgtEl>
                                        <p:attrNameLst>
                                          <p:attrName>style.visibility</p:attrName>
                                        </p:attrNameLst>
                                      </p:cBhvr>
                                      <p:to>
                                        <p:strVal val="visible"/>
                                      </p:to>
                                    </p:set>
                                    <p:anim calcmode="lin" valueType="num">
                                      <p:cBhvr additive="base">
                                        <p:cTn id="12" dur="250" fill="hold"/>
                                        <p:tgtEl>
                                          <p:spTgt spid="32771">
                                            <p:txEl>
                                              <p:pRg st="1" end="1"/>
                                            </p:txEl>
                                          </p:spTgt>
                                        </p:tgtEl>
                                        <p:attrNameLst>
                                          <p:attrName>ppt_x</p:attrName>
                                        </p:attrNameLst>
                                      </p:cBhvr>
                                      <p:tavLst>
                                        <p:tav tm="0">
                                          <p:val>
                                            <p:strVal val="1+#ppt_w/2"/>
                                          </p:val>
                                        </p:tav>
                                        <p:tav tm="100000">
                                          <p:val>
                                            <p:strVal val="#ppt_x"/>
                                          </p:val>
                                        </p:tav>
                                      </p:tavLst>
                                    </p:anim>
                                    <p:anim calcmode="lin" valueType="num">
                                      <p:cBhvr additive="base">
                                        <p:cTn id="13" dur="250" fill="hold"/>
                                        <p:tgtEl>
                                          <p:spTgt spid="32771">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2" fill="hold" nodeType="afterEffect">
                                  <p:stCondLst>
                                    <p:cond delay="0"/>
                                  </p:stCondLst>
                                  <p:childTnLst>
                                    <p:set>
                                      <p:cBhvr>
                                        <p:cTn id="16" dur="1" fill="hold">
                                          <p:stCondLst>
                                            <p:cond delay="0"/>
                                          </p:stCondLst>
                                        </p:cTn>
                                        <p:tgtEl>
                                          <p:spTgt spid="32771">
                                            <p:txEl>
                                              <p:pRg st="2" end="2"/>
                                            </p:txEl>
                                          </p:spTgt>
                                        </p:tgtEl>
                                        <p:attrNameLst>
                                          <p:attrName>style.visibility</p:attrName>
                                        </p:attrNameLst>
                                      </p:cBhvr>
                                      <p:to>
                                        <p:strVal val="visible"/>
                                      </p:to>
                                    </p:set>
                                    <p:anim calcmode="lin" valueType="num">
                                      <p:cBhvr additive="base">
                                        <p:cTn id="17" dur="250" fill="hold"/>
                                        <p:tgtEl>
                                          <p:spTgt spid="32771">
                                            <p:txEl>
                                              <p:pRg st="2" end="2"/>
                                            </p:txEl>
                                          </p:spTgt>
                                        </p:tgtEl>
                                        <p:attrNameLst>
                                          <p:attrName>ppt_x</p:attrName>
                                        </p:attrNameLst>
                                      </p:cBhvr>
                                      <p:tavLst>
                                        <p:tav tm="0">
                                          <p:val>
                                            <p:strVal val="1+#ppt_w/2"/>
                                          </p:val>
                                        </p:tav>
                                        <p:tav tm="100000">
                                          <p:val>
                                            <p:strVal val="#ppt_x"/>
                                          </p:val>
                                        </p:tav>
                                      </p:tavLst>
                                    </p:anim>
                                    <p:anim calcmode="lin" valueType="num">
                                      <p:cBhvr additive="base">
                                        <p:cTn id="18" dur="250" fill="hold"/>
                                        <p:tgtEl>
                                          <p:spTgt spid="32771">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3407</TotalTime>
  <Words>4317</Words>
  <Application>Microsoft Office PowerPoint</Application>
  <PresentationFormat>On-screen Show (4:3)</PresentationFormat>
  <Paragraphs>487</Paragraphs>
  <Slides>70</Slides>
  <Notes>32</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70</vt:i4>
      </vt:variant>
    </vt:vector>
  </HeadingPairs>
  <TitlesOfParts>
    <vt:vector size="78" baseType="lpstr">
      <vt:lpstr>Arial</vt:lpstr>
      <vt:lpstr>Calibri</vt:lpstr>
      <vt:lpstr>Constantia</vt:lpstr>
      <vt:lpstr>Gadugi</vt:lpstr>
      <vt:lpstr>Times New Roman</vt:lpstr>
      <vt:lpstr>Wingdings 2</vt:lpstr>
      <vt:lpstr>Flow</vt:lpstr>
      <vt:lpstr>Photo Editor Photo</vt:lpstr>
      <vt:lpstr>NON-PHARMACOLOGIC BEHAVIOR MANAGEMENT TECHNIQUES</vt:lpstr>
      <vt:lpstr>Learning Objectives</vt:lpstr>
      <vt:lpstr>Disclosures</vt:lpstr>
      <vt:lpstr>Special Needs Patients</vt:lpstr>
      <vt:lpstr>Individuals with limitations are at risk for dental disease</vt:lpstr>
      <vt:lpstr>Individuals with limitations are at risk for dental disease</vt:lpstr>
      <vt:lpstr>Goals of the Oral Health Plan</vt:lpstr>
      <vt:lpstr>Training Needed</vt:lpstr>
      <vt:lpstr>Limitations and Concerns</vt:lpstr>
      <vt:lpstr>Factors Involved in Oral Health Plan</vt:lpstr>
      <vt:lpstr>Evaluation of Patients and Care Givers</vt:lpstr>
      <vt:lpstr>Development of a plan</vt:lpstr>
      <vt:lpstr>Development of a plan</vt:lpstr>
      <vt:lpstr>Problems Associated with Resistant Behaviors</vt:lpstr>
      <vt:lpstr>Management of Resistant Behaviors in the Oral Health Plan</vt:lpstr>
      <vt:lpstr>THINK OUTSIDE OF THE BOX  KEEP THE GOAL IN MIND GET INSIDE THEIR BOX </vt:lpstr>
      <vt:lpstr>First steps in Developing Behavior Management Plan </vt:lpstr>
      <vt:lpstr>Proper Evaluation</vt:lpstr>
      <vt:lpstr>Behavioral and Emotional Deficits   Oral Health Concerns</vt:lpstr>
      <vt:lpstr>Problems Associated with Resistant Behaviors</vt:lpstr>
      <vt:lpstr>Resident with daily care</vt:lpstr>
      <vt:lpstr>Vision and Access for Safety</vt:lpstr>
      <vt:lpstr> Possible Sources of Resistant Behavior</vt:lpstr>
      <vt:lpstr>Possible Sources of Resistant Behaviors</vt:lpstr>
      <vt:lpstr>Behavior Management in the Health Plan</vt:lpstr>
      <vt:lpstr>Behavior Management Techniques</vt:lpstr>
      <vt:lpstr>Complex Medical Management</vt:lpstr>
      <vt:lpstr>Complex Medical Management</vt:lpstr>
      <vt:lpstr>Equipment Adaptations</vt:lpstr>
      <vt:lpstr>Tell-show-do</vt:lpstr>
      <vt:lpstr>Positive Reinforcement</vt:lpstr>
      <vt:lpstr>Communicate With The Patient</vt:lpstr>
      <vt:lpstr>Shaping by Successive Approximations</vt:lpstr>
      <vt:lpstr>Distractions</vt:lpstr>
      <vt:lpstr>Behavior Management Techniques</vt:lpstr>
      <vt:lpstr>Behavior Management Techniques</vt:lpstr>
      <vt:lpstr>Modeling</vt:lpstr>
      <vt:lpstr>Decision Making</vt:lpstr>
      <vt:lpstr>Perceived control</vt:lpstr>
      <vt:lpstr>Location</vt:lpstr>
      <vt:lpstr>Location</vt:lpstr>
      <vt:lpstr>Behavior Management Techniques</vt:lpstr>
      <vt:lpstr>Behavior Management Techniques</vt:lpstr>
      <vt:lpstr>Behavior Management Techniques</vt:lpstr>
      <vt:lpstr>Medical Immobilization and Protective Stabilization Plans MIPS</vt:lpstr>
      <vt:lpstr>Restraint vs. Help</vt:lpstr>
      <vt:lpstr>What is “Restraint”</vt:lpstr>
      <vt:lpstr>What is not a Restraint</vt:lpstr>
      <vt:lpstr>Limited holds of brief duration while performing oral care</vt:lpstr>
      <vt:lpstr>Safety stabilization and holds</vt:lpstr>
      <vt:lpstr>Mouth Props</vt:lpstr>
      <vt:lpstr>Mouth Props</vt:lpstr>
      <vt:lpstr>Mouth props</vt:lpstr>
      <vt:lpstr>Safe and Effective Head Stabilization</vt:lpstr>
      <vt:lpstr>Safe and Effective Head Stabilization</vt:lpstr>
      <vt:lpstr>Unsafe and Ineffective head Stabilization</vt:lpstr>
      <vt:lpstr>Unsafe and Ineffective head Stabilization</vt:lpstr>
      <vt:lpstr>Positioning for visualization and safety</vt:lpstr>
      <vt:lpstr>Limb Stabilization</vt:lpstr>
      <vt:lpstr>Torso Stabilization</vt:lpstr>
      <vt:lpstr>Full Body Immobilization</vt:lpstr>
      <vt:lpstr>Monitoring</vt:lpstr>
      <vt:lpstr>Documentation</vt:lpstr>
      <vt:lpstr>Sample BMT for Home Brushing</vt:lpstr>
      <vt:lpstr>Sample BMT note</vt:lpstr>
      <vt:lpstr>Summation</vt:lpstr>
      <vt:lpstr>Summation</vt:lpstr>
      <vt:lpstr>Questions?</vt:lpstr>
      <vt:lpstr>OPWDD Putting People First  Medical Immobilization Protective Stabilization</vt:lpstr>
      <vt:lpstr>References      Oral Health and Overall Health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Development of a Program to Overcome the Disparities of Poor Oral Hygiene in Individuals with Special Needs</dc:title>
  <dc:creator>Alicia Risner Bauman</dc:creator>
  <cp:lastModifiedBy>Amanda Tekely</cp:lastModifiedBy>
  <cp:revision>339</cp:revision>
  <cp:lastPrinted>2016-09-14T20:53:58Z</cp:lastPrinted>
  <dcterms:created xsi:type="dcterms:W3CDTF">2010-03-21T16:56:57Z</dcterms:created>
  <dcterms:modified xsi:type="dcterms:W3CDTF">2016-09-19T21:42:57Z</dcterms:modified>
</cp:coreProperties>
</file>